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ky" initials="V" lastIdx="1" clrIdx="0"/>
  <p:cmAuthor id="1" name="Jessica Bool" initials="JB" lastIdx="2" clrIdx="1">
    <p:extLst>
      <p:ext uri="{19B8F6BF-5375-455C-9EA6-DF929625EA0E}">
        <p15:presenceInfo xmlns:p15="http://schemas.microsoft.com/office/powerpoint/2012/main" userId="S::JessicaB@unicef.org.uk::b63dd9cd-4b07-4660-83b4-e92ccdb5b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66392" autoAdjust="0"/>
  </p:normalViewPr>
  <p:slideViewPr>
    <p:cSldViewPr snapToGrid="0" showGuides="1">
      <p:cViewPr varScale="1">
        <p:scale>
          <a:sx n="48" d="100"/>
          <a:sy n="48" d="100"/>
        </p:scale>
        <p:origin x="138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xfrm>
            <a:off x="1143000" y="685800"/>
            <a:ext cx="4572000" cy="3429000"/>
          </a:xfrm>
          <a:prstGeom prst="rect">
            <a:avLst/>
          </a:prstGeom>
        </p:spPr>
        <p:txBody>
          <a:bodyPr/>
          <a:lstStyle/>
          <a:p>
            <a:endParaRPr/>
          </a:p>
        </p:txBody>
      </p:sp>
      <p:sp>
        <p:nvSpPr>
          <p:cNvPr id="78" name="Shape 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pPr>
              <a:defRPr sz="1800" i="1">
                <a:latin typeface="Calibri"/>
                <a:ea typeface="Calibri"/>
                <a:cs typeface="Calibri"/>
                <a:sym typeface="Calibri"/>
              </a:defRPr>
            </a:pPr>
            <a:r>
              <a:t>True: The Convention considers anyone below the age of 18 to be a child. </a:t>
            </a:r>
            <a:endParaRPr>
              <a:latin typeface="Times New Roman"/>
              <a:ea typeface="Times New Roman"/>
              <a:cs typeface="Times New Roman"/>
              <a:sym typeface="Times New Roman"/>
            </a:endParaRPr>
          </a:p>
          <a:p>
            <a:pPr>
              <a:defRPr sz="1800" i="1">
                <a:latin typeface="Calibri"/>
                <a:ea typeface="Calibri"/>
                <a:cs typeface="Calibri"/>
                <a:sym typeface="Calibri"/>
              </a:defRPr>
            </a:pPr>
            <a:r>
              <a:t> </a:t>
            </a:r>
            <a:endParaRPr>
              <a:latin typeface="Times New Roman"/>
              <a:ea typeface="Times New Roman"/>
              <a:cs typeface="Times New Roman"/>
              <a:sym typeface="Times New Roman"/>
            </a:endParaRPr>
          </a:p>
          <a:p>
            <a:pPr>
              <a:defRPr sz="1800" i="1">
                <a:latin typeface="Calibri"/>
                <a:ea typeface="Calibri"/>
                <a:cs typeface="Calibri"/>
                <a:sym typeface="Calibri"/>
              </a:defRPr>
            </a:pPr>
            <a:r>
              <a:t>Article 1 states that a child, and everyone under the age of 18, has all the rights listed in the Convention.</a:t>
            </a:r>
            <a:endParaRPr>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381000" y="685800"/>
            <a:ext cx="6096000" cy="3429000"/>
          </a:xfrm>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lvl1pPr>
              <a:defRPr sz="1800" i="1">
                <a:latin typeface="Calibri"/>
                <a:ea typeface="Calibri"/>
                <a:cs typeface="Calibri"/>
                <a:sym typeface="Calibri"/>
              </a:defRPr>
            </a:lvl1pPr>
          </a:lstStyle>
          <a:p>
            <a:r>
              <a:t>True: Having access to a clean and healthy environment and a good standard of living are rights for all children including children whose homes and lives are threatened by climate change (Articles 24, 27). We are highlighting children affected by climate in OutRight because these children are most at risk of losing these rights.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381000" y="685800"/>
            <a:ext cx="6096000" cy="3429000"/>
          </a:xfrm>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lvl1pPr>
              <a:defRPr sz="1800" i="1">
                <a:latin typeface="Calibri"/>
                <a:ea typeface="Calibri"/>
                <a:cs typeface="Calibri"/>
                <a:sym typeface="Calibri"/>
              </a:defRPr>
            </a:lvl1pPr>
          </a:lstStyle>
          <a:p>
            <a:r>
              <a:t>False: The lives of children may look different in every country, but children’s rights outlined in the Convention apply to all children no matter in which country they live – including the UK. The only country that has not ratified the convention is the United States of America, yet children’s rights are still recognised in the USA.</a:t>
            </a:r>
            <a:endParaRPr>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True: </a:t>
            </a:r>
            <a:r>
              <a:rPr i="1"/>
              <a:t>The UNCRC guarantees rights for all children everywhere under the four categories of survival, participation, protection and development. A child’s right to health is protected under Article 24. A child’s right to education is under the category of development and is protected under Articles 28 and 29. </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lvl1pPr>
              <a:defRPr sz="1800" i="1">
                <a:latin typeface="Calibri"/>
                <a:ea typeface="Calibri"/>
                <a:cs typeface="Calibri"/>
                <a:sym typeface="Calibri"/>
              </a:defRPr>
            </a:lvl1pPr>
          </a:lstStyle>
          <a:p>
            <a:r>
              <a:t>True: Child rights are for all children, everywhere. Many of the articles including Articles 24 and 28 state that richer countries must help poorer countries to achieve these rights – if a country is doing something that negatively affects a child’s right in another place, then they are not fulfilling their responsibilities as a duty-bearer.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381000" y="685800"/>
            <a:ext cx="6096000" cy="3429000"/>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pPr>
              <a:defRPr sz="1800" i="1">
                <a:latin typeface="Calibri"/>
                <a:ea typeface="Calibri"/>
                <a:cs typeface="Calibri"/>
                <a:sym typeface="Calibri"/>
              </a:defRPr>
            </a:pPr>
            <a:r>
              <a:t>False: Being loved, having friends and using the Internet are important, but they are not rights. </a:t>
            </a:r>
            <a:endParaRPr>
              <a:latin typeface="Times New Roman"/>
              <a:ea typeface="Times New Roman"/>
              <a:cs typeface="Times New Roman"/>
              <a:sym typeface="Times New Roman"/>
            </a:endParaRPr>
          </a:p>
          <a:p>
            <a:pPr>
              <a:defRPr sz="1800" i="1">
                <a:latin typeface="Calibri"/>
                <a:ea typeface="Calibri"/>
                <a:cs typeface="Calibri"/>
                <a:sym typeface="Calibri"/>
              </a:defRPr>
            </a:pPr>
            <a:r>
              <a:t>The articles in the convention help provide the conditions, resources, protections and freedoms that a child needs to grow up feeling happy and loved. Article 15, for example, ensures children the right to meet with their friends. </a:t>
            </a:r>
            <a:endParaRPr>
              <a:latin typeface="Times New Roman"/>
              <a:ea typeface="Times New Roman"/>
              <a:cs typeface="Times New Roman"/>
              <a:sym typeface="Times New Roman"/>
            </a:endParaRPr>
          </a:p>
          <a:p>
            <a:pPr>
              <a:defRPr sz="1800" i="1">
                <a:latin typeface="Calibri"/>
                <a:ea typeface="Calibri"/>
                <a:cs typeface="Calibri"/>
                <a:sym typeface="Calibri"/>
              </a:defRPr>
            </a:pPr>
            <a:r>
              <a:t> </a:t>
            </a:r>
            <a:endParaRPr>
              <a:latin typeface="Times New Roman"/>
              <a:ea typeface="Times New Roman"/>
              <a:cs typeface="Times New Roman"/>
              <a:sym typeface="Times New Roman"/>
            </a:endParaRPr>
          </a:p>
          <a:p>
            <a:pPr>
              <a:defRPr sz="1800" i="1">
                <a:latin typeface="Calibri"/>
                <a:ea typeface="Calibri"/>
                <a:cs typeface="Calibri"/>
                <a:sym typeface="Calibri"/>
              </a:defRPr>
            </a:pPr>
            <a:r>
              <a:t>Likewise, Internet access isn’t a right, but access to information is. Article 17 says that every child has the right to reliable information from a variety of sources, and governments should encourage the media to provide information that children can understand.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defRPr sz="1800" i="1">
                <a:latin typeface="Calibri"/>
                <a:ea typeface="Calibri"/>
                <a:cs typeface="Calibri"/>
                <a:sym typeface="Calibri"/>
              </a:defRPr>
            </a:lvl1pPr>
          </a:lstStyle>
          <a:p>
            <a:r>
              <a:t>True: Article 17 says that children have the right to receive information that is important to their well-being. It also says that adults should help children find and understand the information that they need. Article 24 says that children have the right to access the information they need to stay well.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xfrm>
            <a:off x="381000" y="685800"/>
            <a:ext cx="6096000" cy="3429000"/>
          </a:xfrm>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lvl1pPr>
              <a:defRPr sz="1800" i="1">
                <a:latin typeface="Calibri"/>
                <a:ea typeface="Calibri"/>
                <a:cs typeface="Calibri"/>
                <a:sym typeface="Calibri"/>
              </a:defRPr>
            </a:lvl1pPr>
          </a:lstStyle>
          <a:p>
            <a:r>
              <a:t>True: Article 24 says it is the government’s job to provide a clean environment to ensure the good health of children, while Articles 12 and 13 protect a child’s rights to express their opinion and to have the government take their opinion seriously.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lvl1pPr>
              <a:defRPr sz="1800" i="1">
                <a:latin typeface="Calibri"/>
                <a:ea typeface="Calibri"/>
                <a:cs typeface="Calibri"/>
                <a:sym typeface="Calibri"/>
              </a:defRPr>
            </a:lvl1pPr>
          </a:lstStyle>
          <a:p>
            <a:r>
              <a:t>False: The CRC protects a child’s freedom of expression. According to Article 13, every child must be free to express their views, feelings and wishes in all matters affecting them and to have their views considered and taken seriously, as long as it is within the law.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xfrm>
            <a:off x="381000" y="685800"/>
            <a:ext cx="6096000" cy="3429000"/>
          </a:xfrm>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lvl1pPr>
              <a:defRPr sz="1800" i="1">
                <a:latin typeface="Calibri"/>
                <a:ea typeface="Calibri"/>
                <a:cs typeface="Calibri"/>
                <a:sym typeface="Calibri"/>
              </a:defRPr>
            </a:lvl1pPr>
          </a:lstStyle>
          <a:p>
            <a:r>
              <a:t>True: Children’s rights are the same during times of peace and times of emergency. Article 24 protects a child’s right to health, Article 28 protects the right to education, and Article 27 protects the right for all children to have a standard of living that supports a child’s physical and social development.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1">
    <p:bg>
      <p:bgPr>
        <a:solidFill>
          <a:srgbClr val="FFFFFF">
            <a:alpha val="97000"/>
          </a:srgbClr>
        </a:solidFill>
        <a:effectLst/>
      </p:bgPr>
    </p:bg>
    <p:spTree>
      <p:nvGrpSpPr>
        <p:cNvPr id="1" name=""/>
        <p:cNvGrpSpPr/>
        <p:nvPr/>
      </p:nvGrpSpPr>
      <p:grpSpPr>
        <a:xfrm>
          <a:off x="0" y="0"/>
          <a:ext cx="0" cy="0"/>
          <a:chOff x="0" y="0"/>
          <a:chExt cx="0" cy="0"/>
        </a:xfrm>
      </p:grpSpPr>
      <p:pic>
        <p:nvPicPr>
          <p:cNvPr id="12" name="RS121345_27971_20190318_UK_Mill Hill_london_0258-scr.jpg" descr="RS121345_27971_20190318_UK_Mill Hill_london_0258-scr.jpg"/>
          <p:cNvPicPr>
            <a:picLocks noChangeAspect="1"/>
          </p:cNvPicPr>
          <p:nvPr/>
        </p:nvPicPr>
        <p:blipFill rotWithShape="1">
          <a:blip r:embed="rId2"/>
          <a:srcRect t="14979"/>
          <a:stretch/>
        </p:blipFill>
        <p:spPr>
          <a:xfrm>
            <a:off x="-7651" y="0"/>
            <a:ext cx="12207301" cy="6918998"/>
          </a:xfrm>
          <a:prstGeom prst="rect">
            <a:avLst/>
          </a:prstGeom>
          <a:ln w="12700">
            <a:miter lim="400000"/>
          </a:ln>
        </p:spPr>
      </p:pic>
      <p:sp>
        <p:nvSpPr>
          <p:cNvPr id="14" name="Rectangle"/>
          <p:cNvSpPr/>
          <p:nvPr/>
        </p:nvSpPr>
        <p:spPr>
          <a:xfrm>
            <a:off x="-5533" y="4718915"/>
            <a:ext cx="5510163" cy="783485"/>
          </a:xfrm>
          <a:prstGeom prst="rect">
            <a:avLst/>
          </a:prstGeom>
          <a:solidFill>
            <a:srgbClr val="00AEEF"/>
          </a:solidFill>
          <a:ln w="12700">
            <a:miter lim="400000"/>
          </a:ln>
        </p:spPr>
        <p:txBody>
          <a:bodyPr lIns="45718" tIns="45718" rIns="45718" bIns="45718" anchor="ctr"/>
          <a:lstStyle/>
          <a:p>
            <a:endParaRPr/>
          </a:p>
        </p:txBody>
      </p:sp>
      <p:sp>
        <p:nvSpPr>
          <p:cNvPr id="15" name="HOW DID YOU DO?"/>
          <p:cNvSpPr txBox="1"/>
          <p:nvPr/>
        </p:nvSpPr>
        <p:spPr>
          <a:xfrm>
            <a:off x="1576" y="4718915"/>
            <a:ext cx="5510164" cy="783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14300" tIns="114300" rIns="114300" bIns="114300">
            <a:spAutoFit/>
          </a:bodyPr>
          <a:lstStyle>
            <a:lvl1pPr indent="88900">
              <a:lnSpc>
                <a:spcPct val="90000"/>
              </a:lnSpc>
              <a:defRPr sz="4000" b="1" cap="all" spc="250">
                <a:solidFill>
                  <a:srgbClr val="FFFFFF"/>
                </a:solidFill>
              </a:defRPr>
            </a:lvl1pPr>
          </a:lstStyle>
          <a:p>
            <a:r>
              <a:t>HOW DID YOU DO?</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picture containing food&#10;&#10;Description automatically generated">
            <a:extLst>
              <a:ext uri="{FF2B5EF4-FFF2-40B4-BE49-F238E27FC236}">
                <a16:creationId xmlns:a16="http://schemas.microsoft.com/office/drawing/2014/main" id="{3CF7520B-3C59-764B-BD79-489BCDA6D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6933" y="0"/>
            <a:ext cx="2329986" cy="2041315"/>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ransparent box 2">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and object 2">
    <p:bg>
      <p:bgPr>
        <a:solidFill>
          <a:srgbClr val="00AEEF"/>
        </a:solidFill>
        <a:effectLst/>
      </p:bgPr>
    </p:bg>
    <p:spTree>
      <p:nvGrpSpPr>
        <p:cNvPr id="1" name=""/>
        <p:cNvGrpSpPr/>
        <p:nvPr/>
      </p:nvGrpSpPr>
      <p:grpSpPr>
        <a:xfrm>
          <a:off x="0" y="0"/>
          <a:ext cx="0" cy="0"/>
          <a:chOff x="0" y="0"/>
          <a:chExt cx="0" cy="0"/>
        </a:xfrm>
      </p:grpSpPr>
      <p:sp>
        <p:nvSpPr>
          <p:cNvPr id="37" name="Add headline here"/>
          <p:cNvSpPr txBox="1">
            <a:spLocks noGrp="1"/>
          </p:cNvSpPr>
          <p:nvPr>
            <p:ph type="title" hasCustomPrompt="1"/>
          </p:nvPr>
        </p:nvSpPr>
        <p:spPr>
          <a:xfrm>
            <a:off x="415669" y="1098303"/>
            <a:ext cx="11247591" cy="709161"/>
          </a:xfrm>
          <a:prstGeom prst="rect">
            <a:avLst/>
          </a:prstGeom>
        </p:spPr>
        <p:txBody>
          <a:bodyPr anchor="b"/>
          <a:lstStyle>
            <a:lvl1pPr>
              <a:defRPr sz="4000" cap="all">
                <a:solidFill>
                  <a:srgbClr val="FFFFFF"/>
                </a:solidFill>
              </a:defRPr>
            </a:lvl1pPr>
          </a:lstStyle>
          <a:p>
            <a:r>
              <a:t> Add headline here</a:t>
            </a:r>
          </a:p>
        </p:txBody>
      </p:sp>
      <p:sp>
        <p:nvSpPr>
          <p:cNvPr id="38" name="Straight Connector 16"/>
          <p:cNvSpPr/>
          <p:nvPr/>
        </p:nvSpPr>
        <p:spPr>
          <a:xfrm>
            <a:off x="67888" y="2100942"/>
            <a:ext cx="12056224" cy="1"/>
          </a:xfrm>
          <a:prstGeom prst="line">
            <a:avLst/>
          </a:prstGeom>
          <a:ln w="44450">
            <a:solidFill>
              <a:srgbClr val="FFFFFF"/>
            </a:solidFill>
            <a:prstDash val="lgDash"/>
            <a:miter/>
          </a:ln>
        </p:spPr>
        <p:txBody>
          <a:bodyPr lIns="45718" tIns="45718" rIns="45718" bIns="45718"/>
          <a:lstStyle/>
          <a:p>
            <a:endParaRPr/>
          </a:p>
        </p:txBody>
      </p:sp>
      <p:sp>
        <p:nvSpPr>
          <p:cNvPr id="39" name="Body Level One…"/>
          <p:cNvSpPr txBox="1">
            <a:spLocks noGrp="1"/>
          </p:cNvSpPr>
          <p:nvPr>
            <p:ph type="body" sz="half" idx="1" hasCustomPrompt="1"/>
          </p:nvPr>
        </p:nvSpPr>
        <p:spPr>
          <a:xfrm>
            <a:off x="415669" y="2820254"/>
            <a:ext cx="6923917" cy="2737718"/>
          </a:xfrm>
          <a:prstGeom prst="rect">
            <a:avLst/>
          </a:prstGeom>
        </p:spPr>
        <p:txBody>
          <a:bodyPr lIns="72000" tIns="72000" rIns="72000" bIns="72000"/>
          <a:lstStyle>
            <a:lvl1pPr marL="342900" indent="-342900">
              <a:buClr>
                <a:srgbClr val="FFFFFF"/>
              </a:buClr>
              <a:defRPr sz="3200">
                <a:latin typeface="Univers Next Pro Heavy Condensed"/>
                <a:ea typeface="Univers Next Pro Heavy Condensed"/>
                <a:cs typeface="Univers Next Pro Heavy Condensed"/>
                <a:sym typeface="Univers Next Pro Heavy Condensed"/>
              </a:defRPr>
            </a:lvl1pPr>
            <a:lvl2pPr marL="849084" indent="-391884">
              <a:buClr>
                <a:srgbClr val="FFFFFF"/>
              </a:buClr>
              <a:defRPr sz="3200">
                <a:latin typeface="Univers Next Pro Heavy Condensed"/>
                <a:ea typeface="Univers Next Pro Heavy Condensed"/>
                <a:cs typeface="Univers Next Pro Heavy Condensed"/>
                <a:sym typeface="Univers Next Pro Heavy Condensed"/>
              </a:defRPr>
            </a:lvl2pPr>
            <a:lvl3pPr marL="1295400" indent="-381000">
              <a:buClr>
                <a:srgbClr val="FFFFFF"/>
              </a:buClr>
              <a:defRPr sz="3200">
                <a:latin typeface="Univers Next Pro Heavy Condensed"/>
                <a:ea typeface="Univers Next Pro Heavy Condensed"/>
                <a:cs typeface="Univers Next Pro Heavy Condensed"/>
                <a:sym typeface="Univers Next Pro Heavy Condensed"/>
              </a:defRPr>
            </a:lvl3pPr>
            <a:lvl4pPr marL="1828800" indent="-457200">
              <a:buClr>
                <a:srgbClr val="FFFFFF"/>
              </a:buClr>
              <a:defRPr sz="3200">
                <a:latin typeface="Univers Next Pro Heavy Condensed"/>
                <a:ea typeface="Univers Next Pro Heavy Condensed"/>
                <a:cs typeface="Univers Next Pro Heavy Condensed"/>
                <a:sym typeface="Univers Next Pro Heavy Condensed"/>
              </a:defRPr>
            </a:lvl4pPr>
            <a:lvl5pPr marL="2286000" indent="-457200">
              <a:buClr>
                <a:srgbClr val="FFFFFF"/>
              </a:buClr>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sp>
        <p:nvSpPr>
          <p:cNvPr id="40"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and object 5">
    <p:spTree>
      <p:nvGrpSpPr>
        <p:cNvPr id="1" name=""/>
        <p:cNvGrpSpPr/>
        <p:nvPr/>
      </p:nvGrpSpPr>
      <p:grpSpPr>
        <a:xfrm>
          <a:off x="0" y="0"/>
          <a:ext cx="0" cy="0"/>
          <a:chOff x="0" y="0"/>
          <a:chExt cx="0" cy="0"/>
        </a:xfrm>
      </p:grpSpPr>
      <p:sp>
        <p:nvSpPr>
          <p:cNvPr id="47" name="Straight Connector 14"/>
          <p:cNvSpPr/>
          <p:nvPr/>
        </p:nvSpPr>
        <p:spPr>
          <a:xfrm flipV="1">
            <a:off x="16516" y="1397749"/>
            <a:ext cx="12175486" cy="42703"/>
          </a:xfrm>
          <a:prstGeom prst="line">
            <a:avLst/>
          </a:prstGeom>
          <a:ln w="44450">
            <a:solidFill>
              <a:srgbClr val="00AEEF"/>
            </a:solidFill>
            <a:prstDash val="lgDash"/>
            <a:miter/>
          </a:ln>
        </p:spPr>
        <p:txBody>
          <a:bodyPr lIns="45718" tIns="45718" rIns="45718" bIns="45718"/>
          <a:lstStyle/>
          <a:p>
            <a:endParaRPr/>
          </a:p>
        </p:txBody>
      </p:sp>
      <p:sp>
        <p:nvSpPr>
          <p:cNvPr id="48" name="add headline here"/>
          <p:cNvSpPr txBox="1">
            <a:spLocks noGrp="1"/>
          </p:cNvSpPr>
          <p:nvPr>
            <p:ph type="title" hasCustomPrompt="1"/>
          </p:nvPr>
        </p:nvSpPr>
        <p:spPr>
          <a:xfrm>
            <a:off x="359999" y="261443"/>
            <a:ext cx="11247589" cy="877106"/>
          </a:xfrm>
          <a:prstGeom prst="rect">
            <a:avLst/>
          </a:prstGeom>
        </p:spPr>
        <p:txBody>
          <a:bodyPr anchor="b"/>
          <a:lstStyle>
            <a:lvl1pPr>
              <a:defRPr sz="4800" cap="all">
                <a:solidFill>
                  <a:srgbClr val="000000"/>
                </a:solidFill>
              </a:defRPr>
            </a:lvl1pPr>
          </a:lstStyle>
          <a:p>
            <a:r>
              <a:t> add headline here</a:t>
            </a:r>
          </a:p>
        </p:txBody>
      </p:sp>
      <p:sp>
        <p:nvSpPr>
          <p:cNvPr id="49" name="Body Level One…"/>
          <p:cNvSpPr txBox="1">
            <a:spLocks noGrp="1"/>
          </p:cNvSpPr>
          <p:nvPr>
            <p:ph type="body" sz="half" idx="1" hasCustomPrompt="1"/>
          </p:nvPr>
        </p:nvSpPr>
        <p:spPr>
          <a:xfrm>
            <a:off x="433136" y="1996205"/>
            <a:ext cx="6394385" cy="3722961"/>
          </a:xfrm>
          <a:prstGeom prst="rect">
            <a:avLst/>
          </a:prstGeom>
          <a:solidFill>
            <a:srgbClr val="00AEEF">
              <a:alpha val="25000"/>
            </a:srgbClr>
          </a:solidFill>
        </p:spPr>
        <p:txBody>
          <a:bodyPr lIns="72000" tIns="72000" rIns="72000" bIns="72000"/>
          <a:lstStyle>
            <a:lvl1pPr marL="342900" indent="-342900">
              <a:defRPr sz="3200">
                <a:latin typeface="Univers Next Pro Heavy Condensed"/>
                <a:ea typeface="Univers Next Pro Heavy Condensed"/>
                <a:cs typeface="Univers Next Pro Heavy Condensed"/>
                <a:sym typeface="Univers Next Pro Heavy Condensed"/>
              </a:defRPr>
            </a:lvl1pPr>
            <a:lvl2pPr marL="849084" indent="-391884">
              <a:defRPr sz="3200">
                <a:latin typeface="Univers Next Pro Heavy Condensed"/>
                <a:ea typeface="Univers Next Pro Heavy Condensed"/>
                <a:cs typeface="Univers Next Pro Heavy Condensed"/>
                <a:sym typeface="Univers Next Pro Heavy Condensed"/>
              </a:defRPr>
            </a:lvl2pPr>
            <a:lvl3pPr marL="1295400" indent="-381000">
              <a:defRPr sz="3200">
                <a:latin typeface="Univers Next Pro Heavy Condensed"/>
                <a:ea typeface="Univers Next Pro Heavy Condensed"/>
                <a:cs typeface="Univers Next Pro Heavy Condensed"/>
                <a:sym typeface="Univers Next Pro Heavy Condensed"/>
              </a:defRPr>
            </a:lvl3pPr>
            <a:lvl4pPr marL="1828800" indent="-457200">
              <a:defRPr sz="3200">
                <a:latin typeface="Univers Next Pro Heavy Condensed"/>
                <a:ea typeface="Univers Next Pro Heavy Condensed"/>
                <a:cs typeface="Univers Next Pro Heavy Condensed"/>
                <a:sym typeface="Univers Next Pro Heavy Condensed"/>
              </a:defRPr>
            </a:lvl4pPr>
            <a:lvl5pPr marL="2286000" indent="-457200">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sp>
        <p:nvSpPr>
          <p:cNvPr id="51" name="Slide Number"/>
          <p:cNvSpPr txBox="1">
            <a:spLocks noGrp="1"/>
          </p:cNvSpPr>
          <p:nvPr>
            <p:ph type="sldNum" sz="quarter" idx="2"/>
          </p:nvPr>
        </p:nvSpPr>
        <p:spPr>
          <a:xfrm>
            <a:off x="359999" y="6386364"/>
            <a:ext cx="273652" cy="264251"/>
          </a:xfrm>
          <a:prstGeom prst="rect">
            <a:avLst/>
          </a:prstGeom>
        </p:spPr>
        <p:txBody>
          <a:bodyPr/>
          <a:lstStyle>
            <a:lvl1pPr algn="l"/>
          </a:lstStyle>
          <a:p>
            <a:fld id="{86CB4B4D-7CA3-9044-876B-883B54F8677D}" type="slidenum">
              <a:t>‹#›</a:t>
            </a:fld>
            <a:endParaRPr/>
          </a:p>
        </p:txBody>
      </p:sp>
      <p:pic>
        <p:nvPicPr>
          <p:cNvPr id="3" name="Picture 2" descr="A picture containing drawing&#10;&#10;Description automatically generated">
            <a:extLst>
              <a:ext uri="{FF2B5EF4-FFF2-40B4-BE49-F238E27FC236}">
                <a16:creationId xmlns:a16="http://schemas.microsoft.com/office/drawing/2014/main" id="{1CE69C29-EDA1-7749-9D9E-A73585C4F3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and object 8">
    <p:bg>
      <p:bgPr>
        <a:solidFill>
          <a:srgbClr val="00AEEF"/>
        </a:solidFill>
        <a:effectLst/>
      </p:bgPr>
    </p:bg>
    <p:spTree>
      <p:nvGrpSpPr>
        <p:cNvPr id="1" name=""/>
        <p:cNvGrpSpPr/>
        <p:nvPr/>
      </p:nvGrpSpPr>
      <p:grpSpPr>
        <a:xfrm>
          <a:off x="0" y="0"/>
          <a:ext cx="0" cy="0"/>
          <a:chOff x="0" y="0"/>
          <a:chExt cx="0" cy="0"/>
        </a:xfrm>
      </p:grpSpPr>
      <p:sp>
        <p:nvSpPr>
          <p:cNvPr id="58" name="Straight Connector 24"/>
          <p:cNvSpPr/>
          <p:nvPr/>
        </p:nvSpPr>
        <p:spPr>
          <a:xfrm flipV="1">
            <a:off x="16516" y="1391519"/>
            <a:ext cx="12175486" cy="42703"/>
          </a:xfrm>
          <a:prstGeom prst="line">
            <a:avLst/>
          </a:prstGeom>
          <a:ln w="44450">
            <a:solidFill>
              <a:srgbClr val="FFFFFF"/>
            </a:solidFill>
            <a:prstDash val="lgDash"/>
            <a:miter/>
          </a:ln>
        </p:spPr>
        <p:txBody>
          <a:bodyPr lIns="45718" tIns="45718" rIns="45718" bIns="45718"/>
          <a:lstStyle/>
          <a:p>
            <a:endParaRPr/>
          </a:p>
        </p:txBody>
      </p:sp>
      <p:sp>
        <p:nvSpPr>
          <p:cNvPr id="59"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defRPr sz="3200">
                <a:latin typeface="Univers Next Pro Heavy Condensed"/>
                <a:ea typeface="Univers Next Pro Heavy Condensed"/>
                <a:cs typeface="Univers Next Pro Heavy Condensed"/>
                <a:sym typeface="Univers Next Pro Heavy Condensed"/>
              </a:defRPr>
            </a:lvl1pPr>
            <a:lvl2pPr marL="849084" indent="-391884">
              <a:defRPr sz="3200">
                <a:latin typeface="Univers Next Pro Heavy Condensed"/>
                <a:ea typeface="Univers Next Pro Heavy Condensed"/>
                <a:cs typeface="Univers Next Pro Heavy Condensed"/>
                <a:sym typeface="Univers Next Pro Heavy Condensed"/>
              </a:defRPr>
            </a:lvl2pPr>
            <a:lvl3pPr marL="1295400" indent="-381000">
              <a:defRPr sz="3200">
                <a:latin typeface="Univers Next Pro Heavy Condensed"/>
                <a:ea typeface="Univers Next Pro Heavy Condensed"/>
                <a:cs typeface="Univers Next Pro Heavy Condensed"/>
                <a:sym typeface="Univers Next Pro Heavy Condensed"/>
              </a:defRPr>
            </a:lvl3pPr>
            <a:lvl4pPr marL="1828800" indent="-457200">
              <a:defRPr sz="3200">
                <a:latin typeface="Univers Next Pro Heavy Condensed"/>
                <a:ea typeface="Univers Next Pro Heavy Condensed"/>
                <a:cs typeface="Univers Next Pro Heavy Condensed"/>
                <a:sym typeface="Univers Next Pro Heavy Condensed"/>
              </a:defRPr>
            </a:lvl4pPr>
            <a:lvl5pPr marL="2286000" indent="-457200">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sp>
        <p:nvSpPr>
          <p:cNvPr id="60" name="add headline here"/>
          <p:cNvSpPr txBox="1">
            <a:spLocks noGrp="1"/>
          </p:cNvSpPr>
          <p:nvPr>
            <p:ph type="title" hasCustomPrompt="1"/>
          </p:nvPr>
        </p:nvSpPr>
        <p:spPr>
          <a:xfrm>
            <a:off x="359999" y="261443"/>
            <a:ext cx="11247589" cy="877106"/>
          </a:xfrm>
          <a:prstGeom prst="rect">
            <a:avLst/>
          </a:prstGeom>
        </p:spPr>
        <p:txBody>
          <a:bodyPr anchor="b"/>
          <a:lstStyle>
            <a:lvl1pPr>
              <a:defRPr sz="4800" cap="all">
                <a:solidFill>
                  <a:srgbClr val="FFFFFF"/>
                </a:solidFill>
              </a:defRPr>
            </a:lvl1pPr>
          </a:lstStyle>
          <a:p>
            <a:r>
              <a:t> add headline here</a:t>
            </a:r>
          </a:p>
        </p:txBody>
      </p:sp>
      <p:sp>
        <p:nvSpPr>
          <p:cNvPr id="62"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pic>
        <p:nvPicPr>
          <p:cNvPr id="3" name="Picture 2" descr="A close up of a logo&#10;&#10;Description automatically generated">
            <a:extLst>
              <a:ext uri="{FF2B5EF4-FFF2-40B4-BE49-F238E27FC236}">
                <a16:creationId xmlns:a16="http://schemas.microsoft.com/office/drawing/2014/main" id="{7445A5C9-D8F3-C148-A4A6-9DEFF12C7A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7289" y="5999147"/>
            <a:ext cx="5084711" cy="858853"/>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imple copy">
    <p:spTree>
      <p:nvGrpSpPr>
        <p:cNvPr id="1" name=""/>
        <p:cNvGrpSpPr/>
        <p:nvPr/>
      </p:nvGrpSpPr>
      <p:grpSpPr>
        <a:xfrm>
          <a:off x="0" y="0"/>
          <a:ext cx="0" cy="0"/>
          <a:chOff x="0" y="0"/>
          <a:chExt cx="0" cy="0"/>
        </a:xfrm>
      </p:grpSpPr>
      <p:sp>
        <p:nvSpPr>
          <p:cNvPr id="69" name="Body Level One…"/>
          <p:cNvSpPr txBox="1">
            <a:spLocks noGrp="1"/>
          </p:cNvSpPr>
          <p:nvPr>
            <p:ph type="body" idx="1" hasCustomPrompt="1"/>
          </p:nvPr>
        </p:nvSpPr>
        <p:spPr>
          <a:prstGeom prst="rect">
            <a:avLst/>
          </a:prstGeom>
        </p:spPr>
        <p:txBody>
          <a:bodyPr/>
          <a:lstStyle/>
          <a:p>
            <a:r>
              <a:t>Click to add engaging text</a:t>
            </a:r>
          </a:p>
          <a:p>
            <a:pPr lvl="1"/>
            <a:endParaRPr/>
          </a:p>
          <a:p>
            <a:pPr lvl="2"/>
            <a:endParaRPr/>
          </a:p>
          <a:p>
            <a:pPr lvl="3"/>
            <a:endParaRPr/>
          </a:p>
          <a:p>
            <a:pPr lvl="4"/>
            <a:endParaRPr/>
          </a:p>
        </p:txBody>
      </p:sp>
      <p:sp>
        <p:nvSpPr>
          <p:cNvPr id="70" name="ADD HEADLINE HERE"/>
          <p:cNvSpPr txBox="1">
            <a:spLocks noGrp="1"/>
          </p:cNvSpPr>
          <p:nvPr>
            <p:ph type="title" hasCustomPrompt="1"/>
          </p:nvPr>
        </p:nvSpPr>
        <p:spPr>
          <a:prstGeom prst="rect">
            <a:avLst/>
          </a:prstGeom>
        </p:spPr>
        <p:txBody>
          <a:bodyPr/>
          <a:lstStyle/>
          <a:p>
            <a:r>
              <a:t>ADD HEADLINE HERE</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5" name="Picture 4" descr="A picture containing drawing&#10;&#10;Description automatically generated">
            <a:extLst>
              <a:ext uri="{FF2B5EF4-FFF2-40B4-BE49-F238E27FC236}">
                <a16:creationId xmlns:a16="http://schemas.microsoft.com/office/drawing/2014/main" id="{97B28E08-FD2E-494D-BBAD-8BFE0DE23E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UUK_WIDE_FECright_blue_rgb copy.jpg" descr="UUK_WIDE_FECright_blue_rgb copy.jpg"/>
          <p:cNvPicPr>
            <a:picLocks noChangeAspect="1"/>
          </p:cNvPicPr>
          <p:nvPr/>
        </p:nvPicPr>
        <p:blipFill>
          <a:blip r:embed="rId9"/>
          <a:stretch>
            <a:fillRect/>
          </a:stretch>
        </p:blipFill>
        <p:spPr>
          <a:xfrm>
            <a:off x="7112000" y="5996149"/>
            <a:ext cx="5080000" cy="861854"/>
          </a:xfrm>
          <a:prstGeom prst="rect">
            <a:avLst/>
          </a:prstGeom>
          <a:ln w="12700">
            <a:miter lim="400000"/>
          </a:ln>
        </p:spPr>
      </p:pic>
      <p:sp>
        <p:nvSpPr>
          <p:cNvPr id="3" name="Body Level One…"/>
          <p:cNvSpPr txBox="1">
            <a:spLocks noGrp="1"/>
          </p:cNvSpPr>
          <p:nvPr>
            <p:ph type="body" idx="1" hasCustomPrompt="1"/>
          </p:nvPr>
        </p:nvSpPr>
        <p:spPr>
          <a:xfrm>
            <a:off x="687387" y="1600221"/>
            <a:ext cx="10858501" cy="4092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Click to add engaging text</a:t>
            </a:r>
          </a:p>
          <a:p>
            <a:pPr lvl="1"/>
            <a:endParaRPr/>
          </a:p>
          <a:p>
            <a:pPr lvl="2"/>
            <a:endParaRPr/>
          </a:p>
          <a:p>
            <a:pPr lvl="3"/>
            <a:endParaRPr/>
          </a:p>
          <a:p>
            <a:pPr lvl="4"/>
            <a:endParaRPr/>
          </a:p>
        </p:txBody>
      </p:sp>
      <p:sp>
        <p:nvSpPr>
          <p:cNvPr id="4" name="ADD HEADLINE HERE"/>
          <p:cNvSpPr txBox="1">
            <a:spLocks noGrp="1"/>
          </p:cNvSpPr>
          <p:nvPr>
            <p:ph type="title" hasCustomPrompt="1"/>
          </p:nvPr>
        </p:nvSpPr>
        <p:spPr>
          <a:xfrm>
            <a:off x="687387" y="612257"/>
            <a:ext cx="10858501" cy="816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ADD HEADLINE HERE</a:t>
            </a:r>
          </a:p>
        </p:txBody>
      </p:sp>
      <p:sp>
        <p:nvSpPr>
          <p:cNvPr id="5" name="Slide Numb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9pPr>
    </p:titleStyle>
    <p:bodyStyle>
      <a:lvl1pPr marL="457200" marR="0" indent="-4572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UN0328207.jpg" descr="UN0328207.jpg"/>
          <p:cNvPicPr>
            <a:picLocks noChangeAspect="1"/>
          </p:cNvPicPr>
          <p:nvPr/>
        </p:nvPicPr>
        <p:blipFill>
          <a:blip r:embed="rId2"/>
          <a:srcRect l="33659" t="21224" r="33659" b="21223"/>
          <a:stretch>
            <a:fillRect/>
          </a:stretch>
        </p:blipFill>
        <p:spPr>
          <a:xfrm>
            <a:off x="6411052" y="0"/>
            <a:ext cx="5841718" cy="6858001"/>
          </a:xfrm>
          <a:prstGeom prst="rect">
            <a:avLst/>
          </a:prstGeom>
          <a:ln w="12700">
            <a:miter lim="400000"/>
          </a:ln>
        </p:spPr>
      </p:pic>
      <p:pic>
        <p:nvPicPr>
          <p:cNvPr id="81" name="UN052531.jpg" descr="UN052531.jpg"/>
          <p:cNvPicPr>
            <a:picLocks noChangeAspect="1"/>
          </p:cNvPicPr>
          <p:nvPr/>
        </p:nvPicPr>
        <p:blipFill rotWithShape="1">
          <a:blip r:embed="rId3"/>
          <a:srcRect l="11121" t="14915" r="36031" b="924"/>
          <a:stretch/>
        </p:blipFill>
        <p:spPr>
          <a:xfrm>
            <a:off x="-39484" y="0"/>
            <a:ext cx="6459494" cy="6858000"/>
          </a:xfrm>
          <a:prstGeom prst="rect">
            <a:avLst/>
          </a:prstGeom>
          <a:ln w="12700">
            <a:miter lim="400000"/>
          </a:ln>
        </p:spPr>
      </p:pic>
      <p:sp>
        <p:nvSpPr>
          <p:cNvPr id="82" name="Rectangle"/>
          <p:cNvSpPr/>
          <p:nvPr/>
        </p:nvSpPr>
        <p:spPr>
          <a:xfrm>
            <a:off x="-39483" y="4961844"/>
            <a:ext cx="7826172" cy="1422755"/>
          </a:xfrm>
          <a:prstGeom prst="rect">
            <a:avLst/>
          </a:prstGeom>
          <a:solidFill>
            <a:srgbClr val="000000"/>
          </a:solidFill>
          <a:ln w="12700">
            <a:miter lim="400000"/>
          </a:ln>
        </p:spPr>
        <p:txBody>
          <a:bodyPr lIns="45718" tIns="45718" rIns="45718" bIns="45718" anchor="ctr"/>
          <a:lstStyle/>
          <a:p>
            <a:endParaRPr/>
          </a:p>
        </p:txBody>
      </p:sp>
      <p:sp>
        <p:nvSpPr>
          <p:cNvPr id="84" name="Rectangle"/>
          <p:cNvSpPr/>
          <p:nvPr/>
        </p:nvSpPr>
        <p:spPr>
          <a:xfrm>
            <a:off x="-39485" y="4252800"/>
            <a:ext cx="3162853" cy="722061"/>
          </a:xfrm>
          <a:prstGeom prst="rect">
            <a:avLst/>
          </a:prstGeom>
          <a:solidFill>
            <a:srgbClr val="00AEEF"/>
          </a:solidFill>
          <a:ln w="12700">
            <a:miter lim="400000"/>
          </a:ln>
        </p:spPr>
        <p:txBody>
          <a:bodyPr lIns="45718" tIns="45718" rIns="45718" bIns="45718" anchor="ctr"/>
          <a:lstStyle/>
          <a:p>
            <a:endParaRPr/>
          </a:p>
        </p:txBody>
      </p:sp>
      <p:sp>
        <p:nvSpPr>
          <p:cNvPr id="85" name="Part 2A: It’s My Right – Activity Quiz"/>
          <p:cNvSpPr txBox="1"/>
          <p:nvPr/>
        </p:nvSpPr>
        <p:spPr>
          <a:xfrm>
            <a:off x="61550" y="4252800"/>
            <a:ext cx="2994730" cy="722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14300" tIns="114300" rIns="114300" bIns="114300">
            <a:spAutoFit/>
          </a:bodyPr>
          <a:lstStyle>
            <a:lvl1pPr indent="88900">
              <a:lnSpc>
                <a:spcPct val="90000"/>
              </a:lnSpc>
              <a:defRPr sz="3500" b="1" cap="all" spc="218">
                <a:solidFill>
                  <a:srgbClr val="FFFFFF"/>
                </a:solidFill>
              </a:defRPr>
            </a:lvl1pPr>
          </a:lstStyle>
          <a:p>
            <a:r>
              <a:rPr dirty="0"/>
              <a:t>Activity 2</a:t>
            </a:r>
          </a:p>
        </p:txBody>
      </p:sp>
      <p:sp>
        <p:nvSpPr>
          <p:cNvPr id="86" name="©Unicef/Kiron"/>
          <p:cNvSpPr txBox="1"/>
          <p:nvPr/>
        </p:nvSpPr>
        <p:spPr>
          <a:xfrm>
            <a:off x="10777004" y="22180"/>
            <a:ext cx="1300566" cy="264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solidFill>
                  <a:srgbClr val="FFFFFF"/>
                </a:solidFill>
              </a:defRPr>
            </a:lvl1pPr>
          </a:lstStyle>
          <a:p>
            <a:r>
              <a:t>© Unicef/Chakma</a:t>
            </a:r>
          </a:p>
        </p:txBody>
      </p:sp>
      <p:sp>
        <p:nvSpPr>
          <p:cNvPr id="87" name="©Unicef/Kiron"/>
          <p:cNvSpPr txBox="1"/>
          <p:nvPr/>
        </p:nvSpPr>
        <p:spPr>
          <a:xfrm>
            <a:off x="5180426" y="22180"/>
            <a:ext cx="1162453" cy="264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solidFill>
                  <a:srgbClr val="FFFFFF"/>
                </a:solidFill>
              </a:defRPr>
            </a:lvl1pPr>
          </a:lstStyle>
          <a:p>
            <a:r>
              <a:t>© Unicef/Ayene</a:t>
            </a:r>
          </a:p>
        </p:txBody>
      </p:sp>
      <p:sp>
        <p:nvSpPr>
          <p:cNvPr id="88" name="Part 2A: It’s My Right – Activity Quiz"/>
          <p:cNvSpPr txBox="1"/>
          <p:nvPr/>
        </p:nvSpPr>
        <p:spPr>
          <a:xfrm>
            <a:off x="61551" y="5014800"/>
            <a:ext cx="9268187" cy="1369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a:spAutoFit/>
          </a:bodyPr>
          <a:lstStyle/>
          <a:p>
            <a:pPr indent="88900">
              <a:lnSpc>
                <a:spcPct val="110000"/>
              </a:lnSpc>
              <a:defRPr sz="3500" b="1" cap="all" spc="218">
                <a:solidFill>
                  <a:srgbClr val="FFFFFF"/>
                </a:solidFill>
              </a:defRPr>
            </a:pPr>
            <a:r>
              <a:rPr dirty="0"/>
              <a:t>How does climate change</a:t>
            </a:r>
          </a:p>
          <a:p>
            <a:pPr indent="88900">
              <a:lnSpc>
                <a:spcPct val="110000"/>
              </a:lnSpc>
              <a:defRPr sz="3500" b="1" cap="all" spc="218">
                <a:solidFill>
                  <a:srgbClr val="FFFFFF"/>
                </a:solidFill>
              </a:defRPr>
            </a:pPr>
            <a:r>
              <a:rPr dirty="0"/>
              <a:t>Affect children's rights?</a:t>
            </a:r>
          </a:p>
        </p:txBody>
      </p:sp>
      <p:pic>
        <p:nvPicPr>
          <p:cNvPr id="3" name="Picture 2" descr="A picture containing food&#10;&#10;Description automatically generated">
            <a:extLst>
              <a:ext uri="{FF2B5EF4-FFF2-40B4-BE49-F238E27FC236}">
                <a16:creationId xmlns:a16="http://schemas.microsoft.com/office/drawing/2014/main" id="{614176A9-57BF-4443-A429-F7D0140E1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921" y="0"/>
            <a:ext cx="2329988" cy="204131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p:cNvSpPr/>
          <p:nvPr/>
        </p:nvSpPr>
        <p:spPr>
          <a:xfrm>
            <a:off x="2586695" y="4152900"/>
            <a:ext cx="2309751" cy="904111"/>
          </a:xfrm>
          <a:prstGeom prst="rect">
            <a:avLst/>
          </a:prstGeom>
          <a:solidFill>
            <a:srgbClr val="8EFA00"/>
          </a:solidFill>
          <a:ln w="12700">
            <a:miter lim="400000"/>
          </a:ln>
        </p:spPr>
        <p:txBody>
          <a:bodyPr lIns="45718" tIns="45718" rIns="45718" bIns="45718" anchor="ctr"/>
          <a:lstStyle/>
          <a:p>
            <a:pPr algn="r">
              <a:defRPr>
                <a:solidFill>
                  <a:srgbClr val="8EFA00"/>
                </a:solidFill>
              </a:defRPr>
            </a:pPr>
            <a:endParaRPr/>
          </a:p>
        </p:txBody>
      </p:sp>
      <p:sp>
        <p:nvSpPr>
          <p:cNvPr id="131" name="Until you are 18 years old, you are considered to be a child and all the rights of the UN’s Convention on the Rights of the Child apply to you."/>
          <p:cNvSpPr txBox="1">
            <a:spLocks noGrp="1"/>
          </p:cNvSpPr>
          <p:nvPr>
            <p:ph type="body" idx="1"/>
          </p:nvPr>
        </p:nvSpPr>
        <p:spPr>
          <a:xfrm>
            <a:off x="1530391" y="1095667"/>
            <a:ext cx="9131218" cy="2331473"/>
          </a:xfrm>
          <a:prstGeom prst="rect">
            <a:avLst/>
          </a:prstGeom>
        </p:spPr>
        <p:txBody>
          <a:bodyPr/>
          <a:lstStyle>
            <a:lvl1pPr marL="0" indent="0" algn="ctr" defTabSz="859536">
              <a:lnSpc>
                <a:spcPct val="99000"/>
              </a:lnSpc>
              <a:spcBef>
                <a:spcPts val="900"/>
              </a:spcBef>
              <a:buSzTx/>
              <a:buNone/>
              <a:defRPr sz="3500">
                <a:solidFill>
                  <a:srgbClr val="00AEEF"/>
                </a:solidFill>
              </a:defRPr>
            </a:lvl1pPr>
          </a:lstStyle>
          <a:p>
            <a:r>
              <a:t>Until you are 18 years old, you are considered to be a child and all the rights of the UN’s Convention on the Rights of the Child apply to you.</a:t>
            </a:r>
          </a:p>
        </p:txBody>
      </p:sp>
      <p:grpSp>
        <p:nvGrpSpPr>
          <p:cNvPr id="135" name="Group"/>
          <p:cNvGrpSpPr/>
          <p:nvPr/>
        </p:nvGrpSpPr>
        <p:grpSpPr>
          <a:xfrm>
            <a:off x="2785227" y="4232651"/>
            <a:ext cx="6621538" cy="769994"/>
            <a:chOff x="-1" y="-1"/>
            <a:chExt cx="6621536" cy="769993"/>
          </a:xfrm>
        </p:grpSpPr>
        <p:sp>
          <p:nvSpPr>
            <p:cNvPr id="132" name="TRUE"/>
            <p:cNvSpPr txBox="1"/>
            <p:nvPr/>
          </p:nvSpPr>
          <p:spPr>
            <a:xfrm>
              <a:off x="-2" y="-2"/>
              <a:ext cx="1915971"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TRUE</a:t>
              </a:r>
            </a:p>
          </p:txBody>
        </p:sp>
        <p:sp>
          <p:nvSpPr>
            <p:cNvPr id="133" name="FALSE"/>
            <p:cNvSpPr txBox="1"/>
            <p:nvPr/>
          </p:nvSpPr>
          <p:spPr>
            <a:xfrm>
              <a:off x="4362368" y="-2"/>
              <a:ext cx="2259168"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FALSE</a:t>
              </a:r>
            </a:p>
          </p:txBody>
        </p:sp>
        <p:sp>
          <p:nvSpPr>
            <p:cNvPr id="134" name="Or"/>
            <p:cNvSpPr txBox="1"/>
            <p:nvPr/>
          </p:nvSpPr>
          <p:spPr>
            <a:xfrm>
              <a:off x="2668000" y="-2"/>
              <a:ext cx="1109977"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60"/>
              </a:lvl1pPr>
            </a:lstStyle>
            <a:p>
              <a:r>
                <a:t>Or</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p:cNvSpPr/>
          <p:nvPr/>
        </p:nvSpPr>
        <p:spPr>
          <a:xfrm>
            <a:off x="6989364" y="4152900"/>
            <a:ext cx="2516567" cy="904111"/>
          </a:xfrm>
          <a:prstGeom prst="rect">
            <a:avLst/>
          </a:prstGeom>
          <a:solidFill>
            <a:srgbClr val="FF2600"/>
          </a:solidFill>
          <a:ln w="12700">
            <a:miter lim="400000"/>
          </a:ln>
        </p:spPr>
        <p:txBody>
          <a:bodyPr lIns="45718" tIns="45718" rIns="45718" bIns="45718" anchor="ctr"/>
          <a:lstStyle/>
          <a:p>
            <a:pPr>
              <a:defRPr>
                <a:solidFill>
                  <a:srgbClr val="8EFA00"/>
                </a:solidFill>
              </a:defRPr>
            </a:pPr>
            <a:endParaRPr/>
          </a:p>
        </p:txBody>
      </p:sp>
      <p:sp>
        <p:nvSpPr>
          <p:cNvPr id="140" name="The UK government decides what my rights are as a child because this is where I live."/>
          <p:cNvSpPr txBox="1">
            <a:spLocks noGrp="1"/>
          </p:cNvSpPr>
          <p:nvPr>
            <p:ph type="body" idx="1"/>
          </p:nvPr>
        </p:nvSpPr>
        <p:spPr>
          <a:xfrm>
            <a:off x="1530391" y="2186744"/>
            <a:ext cx="9131218" cy="1240394"/>
          </a:xfrm>
          <a:prstGeom prst="rect">
            <a:avLst/>
          </a:prstGeom>
        </p:spPr>
        <p:txBody>
          <a:bodyPr/>
          <a:lstStyle>
            <a:lvl1pPr marL="0" indent="0" algn="ctr" defTabSz="877822">
              <a:lnSpc>
                <a:spcPct val="99000"/>
              </a:lnSpc>
              <a:spcBef>
                <a:spcPts val="900"/>
              </a:spcBef>
              <a:buSzTx/>
              <a:buNone/>
              <a:defRPr sz="3600">
                <a:solidFill>
                  <a:srgbClr val="00AEEF"/>
                </a:solidFill>
              </a:defRPr>
            </a:lvl1pPr>
          </a:lstStyle>
          <a:p>
            <a:r>
              <a:t>The UK government decides what my rights are as a child because this is where I live.</a:t>
            </a:r>
          </a:p>
        </p:txBody>
      </p:sp>
      <p:grpSp>
        <p:nvGrpSpPr>
          <p:cNvPr id="144" name="Group"/>
          <p:cNvGrpSpPr/>
          <p:nvPr/>
        </p:nvGrpSpPr>
        <p:grpSpPr>
          <a:xfrm>
            <a:off x="2785227" y="4232651"/>
            <a:ext cx="6621538" cy="769994"/>
            <a:chOff x="-1" y="-1"/>
            <a:chExt cx="6621536" cy="769993"/>
          </a:xfrm>
        </p:grpSpPr>
        <p:sp>
          <p:nvSpPr>
            <p:cNvPr id="141" name="TRUE"/>
            <p:cNvSpPr txBox="1"/>
            <p:nvPr/>
          </p:nvSpPr>
          <p:spPr>
            <a:xfrm>
              <a:off x="-2" y="-2"/>
              <a:ext cx="1915971"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TRUE</a:t>
              </a:r>
            </a:p>
          </p:txBody>
        </p:sp>
        <p:sp>
          <p:nvSpPr>
            <p:cNvPr id="142" name="FALSE"/>
            <p:cNvSpPr txBox="1"/>
            <p:nvPr/>
          </p:nvSpPr>
          <p:spPr>
            <a:xfrm>
              <a:off x="4362368" y="-2"/>
              <a:ext cx="2259168"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FALSE</a:t>
              </a:r>
            </a:p>
          </p:txBody>
        </p:sp>
        <p:sp>
          <p:nvSpPr>
            <p:cNvPr id="143" name="Or"/>
            <p:cNvSpPr txBox="1"/>
            <p:nvPr/>
          </p:nvSpPr>
          <p:spPr>
            <a:xfrm>
              <a:off x="2668000" y="-2"/>
              <a:ext cx="1109977"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60"/>
              </a:lvl1pPr>
            </a:lstStyle>
            <a:p>
              <a:r>
                <a:t>Or</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39"/>
                                        </p:tgtEl>
                                        <p:attrNameLst>
                                          <p:attrName>style.visibility</p:attrName>
                                        </p:attrNameLst>
                                      </p:cBhvr>
                                      <p:to>
                                        <p:strVal val="visible"/>
                                      </p:to>
                                    </p:set>
                                    <p:anim calcmode="lin" valueType="num">
                                      <p:cBhvr>
                                        <p:cTn id="7" dur="500" fill="hold"/>
                                        <p:tgtEl>
                                          <p:spTgt spid="139"/>
                                        </p:tgtEl>
                                        <p:attrNameLst>
                                          <p:attrName>ppt_w</p:attrName>
                                        </p:attrNameLst>
                                      </p:cBhvr>
                                      <p:tavLst>
                                        <p:tav tm="0">
                                          <p:val>
                                            <p:fltVal val="0"/>
                                          </p:val>
                                        </p:tav>
                                        <p:tav tm="100000">
                                          <p:val>
                                            <p:strVal val="#ppt_w"/>
                                          </p:val>
                                        </p:tav>
                                      </p:tavLst>
                                    </p:anim>
                                    <p:anim calcmode="lin" valueType="num">
                                      <p:cBhvr>
                                        <p:cTn id="8" dur="500" fill="hold"/>
                                        <p:tgtEl>
                                          <p:spTgt spid="1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p:cNvSpPr/>
          <p:nvPr/>
        </p:nvSpPr>
        <p:spPr>
          <a:xfrm>
            <a:off x="2586695" y="4152900"/>
            <a:ext cx="2309751" cy="904111"/>
          </a:xfrm>
          <a:prstGeom prst="rect">
            <a:avLst/>
          </a:prstGeom>
          <a:solidFill>
            <a:srgbClr val="8EFA00"/>
          </a:solidFill>
          <a:ln w="12700">
            <a:miter lim="400000"/>
          </a:ln>
        </p:spPr>
        <p:txBody>
          <a:bodyPr lIns="45718" tIns="45718" rIns="45718" bIns="45718" anchor="ctr"/>
          <a:lstStyle/>
          <a:p>
            <a:pPr algn="r">
              <a:defRPr>
                <a:solidFill>
                  <a:srgbClr val="8EFA00"/>
                </a:solidFill>
              </a:defRPr>
            </a:pPr>
            <a:endParaRPr/>
          </a:p>
        </p:txBody>
      </p:sp>
      <p:sp>
        <p:nvSpPr>
          <p:cNvPr id="149" name="I have the same rights as all other children in the world to health, education and protection from harm."/>
          <p:cNvSpPr txBox="1">
            <a:spLocks noGrp="1"/>
          </p:cNvSpPr>
          <p:nvPr>
            <p:ph type="body" idx="1"/>
          </p:nvPr>
        </p:nvSpPr>
        <p:spPr>
          <a:xfrm>
            <a:off x="1530391" y="1561269"/>
            <a:ext cx="9131218" cy="1865871"/>
          </a:xfrm>
          <a:prstGeom prst="rect">
            <a:avLst/>
          </a:prstGeom>
        </p:spPr>
        <p:txBody>
          <a:bodyPr/>
          <a:lstStyle>
            <a:lvl1pPr marL="0" indent="0" algn="ctr">
              <a:lnSpc>
                <a:spcPct val="99000"/>
              </a:lnSpc>
              <a:buSzTx/>
              <a:buNone/>
              <a:defRPr sz="3800">
                <a:solidFill>
                  <a:srgbClr val="00AEEF"/>
                </a:solidFill>
              </a:defRPr>
            </a:lvl1pPr>
          </a:lstStyle>
          <a:p>
            <a:r>
              <a:t>I have the same rights as all other children in the world to health, education and protection from harm.</a:t>
            </a:r>
          </a:p>
        </p:txBody>
      </p:sp>
      <p:grpSp>
        <p:nvGrpSpPr>
          <p:cNvPr id="153" name="Group"/>
          <p:cNvGrpSpPr/>
          <p:nvPr/>
        </p:nvGrpSpPr>
        <p:grpSpPr>
          <a:xfrm>
            <a:off x="2785227" y="4232651"/>
            <a:ext cx="6621538" cy="769994"/>
            <a:chOff x="-1" y="-1"/>
            <a:chExt cx="6621536" cy="769993"/>
          </a:xfrm>
        </p:grpSpPr>
        <p:sp>
          <p:nvSpPr>
            <p:cNvPr id="150" name="TRUE"/>
            <p:cNvSpPr txBox="1"/>
            <p:nvPr/>
          </p:nvSpPr>
          <p:spPr>
            <a:xfrm>
              <a:off x="-2" y="-2"/>
              <a:ext cx="1915971"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TRUE</a:t>
              </a:r>
            </a:p>
          </p:txBody>
        </p:sp>
        <p:sp>
          <p:nvSpPr>
            <p:cNvPr id="151" name="FALSE"/>
            <p:cNvSpPr txBox="1"/>
            <p:nvPr/>
          </p:nvSpPr>
          <p:spPr>
            <a:xfrm>
              <a:off x="4362368" y="-2"/>
              <a:ext cx="2259168"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FALSE</a:t>
              </a:r>
            </a:p>
          </p:txBody>
        </p:sp>
        <p:sp>
          <p:nvSpPr>
            <p:cNvPr id="152" name="Or"/>
            <p:cNvSpPr txBox="1"/>
            <p:nvPr/>
          </p:nvSpPr>
          <p:spPr>
            <a:xfrm>
              <a:off x="2668000" y="-2"/>
              <a:ext cx="1109977"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60"/>
              </a:lvl1pPr>
            </a:lstStyle>
            <a:p>
              <a:r>
                <a:t>Or</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8"/>
                                        </p:tgtEl>
                                        <p:attrNameLst>
                                          <p:attrName>style.visibility</p:attrName>
                                        </p:attrNameLst>
                                      </p:cBhvr>
                                      <p:to>
                                        <p:strVal val="visible"/>
                                      </p:to>
                                    </p:set>
                                    <p:anim calcmode="lin" valueType="num">
                                      <p:cBhvr>
                                        <p:cTn id="7" dur="500" fill="hold"/>
                                        <p:tgtEl>
                                          <p:spTgt spid="148"/>
                                        </p:tgtEl>
                                        <p:attrNameLst>
                                          <p:attrName>ppt_w</p:attrName>
                                        </p:attrNameLst>
                                      </p:cBhvr>
                                      <p:tavLst>
                                        <p:tav tm="0">
                                          <p:val>
                                            <p:fltVal val="0"/>
                                          </p:val>
                                        </p:tav>
                                        <p:tav tm="100000">
                                          <p:val>
                                            <p:strVal val="#ppt_w"/>
                                          </p:val>
                                        </p:tav>
                                      </p:tavLst>
                                    </p:anim>
                                    <p:anim calcmode="lin" valueType="num">
                                      <p:cBhvr>
                                        <p:cTn id="8" dur="500" fill="hold"/>
                                        <p:tgtEl>
                                          <p:spTgt spid="1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p:cNvSpPr/>
          <p:nvPr/>
        </p:nvSpPr>
        <p:spPr>
          <a:xfrm>
            <a:off x="2586695" y="4152900"/>
            <a:ext cx="2309751" cy="904111"/>
          </a:xfrm>
          <a:prstGeom prst="rect">
            <a:avLst/>
          </a:prstGeom>
          <a:solidFill>
            <a:srgbClr val="8EFA00"/>
          </a:solidFill>
          <a:ln w="12700">
            <a:miter lim="400000"/>
          </a:ln>
        </p:spPr>
        <p:txBody>
          <a:bodyPr lIns="45718" tIns="45718" rIns="45718" bIns="45718" anchor="ctr"/>
          <a:lstStyle/>
          <a:p>
            <a:pPr algn="r">
              <a:defRPr>
                <a:solidFill>
                  <a:srgbClr val="8EFA00"/>
                </a:solidFill>
              </a:defRPr>
            </a:pPr>
            <a:endParaRPr/>
          </a:p>
        </p:txBody>
      </p:sp>
      <p:sp>
        <p:nvSpPr>
          <p:cNvPr id="158" name="The government of the UK must also consider the rights of children in other countries because the actions of my country can also impact children in other places."/>
          <p:cNvSpPr txBox="1">
            <a:spLocks noGrp="1"/>
          </p:cNvSpPr>
          <p:nvPr>
            <p:ph type="body" idx="1"/>
          </p:nvPr>
        </p:nvSpPr>
        <p:spPr>
          <a:xfrm>
            <a:off x="1530391" y="1205669"/>
            <a:ext cx="9131218" cy="2453441"/>
          </a:xfrm>
          <a:prstGeom prst="rect">
            <a:avLst/>
          </a:prstGeom>
        </p:spPr>
        <p:txBody>
          <a:bodyPr/>
          <a:lstStyle>
            <a:lvl1pPr marL="0" indent="0" algn="ctr" defTabSz="877822">
              <a:lnSpc>
                <a:spcPct val="99000"/>
              </a:lnSpc>
              <a:spcBef>
                <a:spcPts val="900"/>
              </a:spcBef>
              <a:buSzTx/>
              <a:buNone/>
              <a:defRPr sz="3600">
                <a:solidFill>
                  <a:srgbClr val="00AEEF"/>
                </a:solidFill>
              </a:defRPr>
            </a:lvl1pPr>
          </a:lstStyle>
          <a:p>
            <a:r>
              <a:t>The government of the UK must also consider the rights of children in other countries because the actions of my country can also impact children in other places.</a:t>
            </a:r>
          </a:p>
        </p:txBody>
      </p:sp>
      <p:grpSp>
        <p:nvGrpSpPr>
          <p:cNvPr id="162" name="Group"/>
          <p:cNvGrpSpPr/>
          <p:nvPr/>
        </p:nvGrpSpPr>
        <p:grpSpPr>
          <a:xfrm>
            <a:off x="2785227" y="4232651"/>
            <a:ext cx="6621538" cy="769994"/>
            <a:chOff x="-1" y="-1"/>
            <a:chExt cx="6621536" cy="769993"/>
          </a:xfrm>
        </p:grpSpPr>
        <p:sp>
          <p:nvSpPr>
            <p:cNvPr id="159" name="TRUE"/>
            <p:cNvSpPr txBox="1"/>
            <p:nvPr/>
          </p:nvSpPr>
          <p:spPr>
            <a:xfrm>
              <a:off x="-2" y="-2"/>
              <a:ext cx="1915971"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TRUE</a:t>
              </a:r>
            </a:p>
          </p:txBody>
        </p:sp>
        <p:sp>
          <p:nvSpPr>
            <p:cNvPr id="160" name="FALSE"/>
            <p:cNvSpPr txBox="1"/>
            <p:nvPr/>
          </p:nvSpPr>
          <p:spPr>
            <a:xfrm>
              <a:off x="4362368" y="-2"/>
              <a:ext cx="2259168"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FALSE</a:t>
              </a:r>
            </a:p>
          </p:txBody>
        </p:sp>
        <p:sp>
          <p:nvSpPr>
            <p:cNvPr id="161" name="Or"/>
            <p:cNvSpPr txBox="1"/>
            <p:nvPr/>
          </p:nvSpPr>
          <p:spPr>
            <a:xfrm>
              <a:off x="2668000" y="-2"/>
              <a:ext cx="1109977"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60"/>
              </a:lvl1pPr>
            </a:lstStyle>
            <a:p>
              <a:r>
                <a:t>Or</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7"/>
                                        </p:tgtEl>
                                        <p:attrNameLst>
                                          <p:attrName>style.visibility</p:attrName>
                                        </p:attrNameLst>
                                      </p:cBhvr>
                                      <p:to>
                                        <p:strVal val="visible"/>
                                      </p:to>
                                    </p:set>
                                    <p:anim calcmode="lin" valueType="num">
                                      <p:cBhvr>
                                        <p:cTn id="7" dur="500" fill="hold"/>
                                        <p:tgtEl>
                                          <p:spTgt spid="157"/>
                                        </p:tgtEl>
                                        <p:attrNameLst>
                                          <p:attrName>ppt_w</p:attrName>
                                        </p:attrNameLst>
                                      </p:cBhvr>
                                      <p:tavLst>
                                        <p:tav tm="0">
                                          <p:val>
                                            <p:fltVal val="0"/>
                                          </p:val>
                                        </p:tav>
                                        <p:tav tm="100000">
                                          <p:val>
                                            <p:strVal val="#ppt_w"/>
                                          </p:val>
                                        </p:tav>
                                      </p:tavLst>
                                    </p:anim>
                                    <p:anim calcmode="lin" valueType="num">
                                      <p:cBhvr>
                                        <p:cTn id="8" dur="500" fill="hold"/>
                                        <p:tgtEl>
                                          <p:spTgt spid="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p:cNvSpPr/>
          <p:nvPr/>
        </p:nvSpPr>
        <p:spPr>
          <a:xfrm>
            <a:off x="6989364" y="4152900"/>
            <a:ext cx="2516567" cy="904111"/>
          </a:xfrm>
          <a:prstGeom prst="rect">
            <a:avLst/>
          </a:prstGeom>
          <a:solidFill>
            <a:srgbClr val="FF2600"/>
          </a:solidFill>
          <a:ln w="12700">
            <a:miter lim="400000"/>
          </a:ln>
        </p:spPr>
        <p:txBody>
          <a:bodyPr lIns="45718" tIns="45718" rIns="45718" bIns="45718" anchor="ctr"/>
          <a:lstStyle/>
          <a:p>
            <a:pPr>
              <a:defRPr>
                <a:solidFill>
                  <a:srgbClr val="8EFA00"/>
                </a:solidFill>
              </a:defRPr>
            </a:pPr>
            <a:endParaRPr/>
          </a:p>
        </p:txBody>
      </p:sp>
      <p:sp>
        <p:nvSpPr>
          <p:cNvPr id="167" name="It is my right to be loved, to have friends and to have access to the Internet to be able to find out important information."/>
          <p:cNvSpPr txBox="1">
            <a:spLocks noGrp="1"/>
          </p:cNvSpPr>
          <p:nvPr>
            <p:ph type="body" idx="1"/>
          </p:nvPr>
        </p:nvSpPr>
        <p:spPr>
          <a:xfrm>
            <a:off x="1530391" y="1786363"/>
            <a:ext cx="9131218" cy="1872747"/>
          </a:xfrm>
          <a:prstGeom prst="rect">
            <a:avLst/>
          </a:prstGeom>
        </p:spPr>
        <p:txBody>
          <a:bodyPr/>
          <a:lstStyle>
            <a:lvl1pPr marL="0" indent="0" algn="ctr">
              <a:lnSpc>
                <a:spcPct val="99000"/>
              </a:lnSpc>
              <a:buSzTx/>
              <a:buNone/>
              <a:defRPr sz="3800">
                <a:solidFill>
                  <a:srgbClr val="00AEEF"/>
                </a:solidFill>
              </a:defRPr>
            </a:lvl1pPr>
          </a:lstStyle>
          <a:p>
            <a:r>
              <a:t>It is my right to be loved, to have friends and to have access to the Internet to be able to find out important information.</a:t>
            </a:r>
          </a:p>
        </p:txBody>
      </p:sp>
      <p:grpSp>
        <p:nvGrpSpPr>
          <p:cNvPr id="171" name="Group"/>
          <p:cNvGrpSpPr/>
          <p:nvPr/>
        </p:nvGrpSpPr>
        <p:grpSpPr>
          <a:xfrm>
            <a:off x="2785227" y="4232651"/>
            <a:ext cx="6621538" cy="769994"/>
            <a:chOff x="-1" y="-1"/>
            <a:chExt cx="6621536" cy="769993"/>
          </a:xfrm>
        </p:grpSpPr>
        <p:sp>
          <p:nvSpPr>
            <p:cNvPr id="168" name="TRUE"/>
            <p:cNvSpPr txBox="1"/>
            <p:nvPr/>
          </p:nvSpPr>
          <p:spPr>
            <a:xfrm>
              <a:off x="-2" y="-2"/>
              <a:ext cx="1915971"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TRUE</a:t>
              </a:r>
            </a:p>
          </p:txBody>
        </p:sp>
        <p:sp>
          <p:nvSpPr>
            <p:cNvPr id="169" name="FALSE"/>
            <p:cNvSpPr txBox="1"/>
            <p:nvPr/>
          </p:nvSpPr>
          <p:spPr>
            <a:xfrm>
              <a:off x="4362368" y="-2"/>
              <a:ext cx="2259168"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FALSE</a:t>
              </a:r>
            </a:p>
          </p:txBody>
        </p:sp>
        <p:sp>
          <p:nvSpPr>
            <p:cNvPr id="170" name="Or"/>
            <p:cNvSpPr txBox="1"/>
            <p:nvPr/>
          </p:nvSpPr>
          <p:spPr>
            <a:xfrm>
              <a:off x="2668000" y="-2"/>
              <a:ext cx="1109977"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60"/>
              </a:lvl1pPr>
            </a:lstStyle>
            <a:p>
              <a:r>
                <a:t>Or</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p:cNvSpPr/>
          <p:nvPr/>
        </p:nvSpPr>
        <p:spPr>
          <a:xfrm>
            <a:off x="2586695" y="4152900"/>
            <a:ext cx="2309751" cy="904111"/>
          </a:xfrm>
          <a:prstGeom prst="rect">
            <a:avLst/>
          </a:prstGeom>
          <a:solidFill>
            <a:srgbClr val="8EFA00"/>
          </a:solidFill>
          <a:ln w="12700">
            <a:miter lim="400000"/>
          </a:ln>
        </p:spPr>
        <p:txBody>
          <a:bodyPr lIns="45718" tIns="45718" rIns="45718" bIns="45718" anchor="ctr"/>
          <a:lstStyle/>
          <a:p>
            <a:pPr algn="r">
              <a:defRPr>
                <a:solidFill>
                  <a:srgbClr val="8EFA00"/>
                </a:solidFill>
              </a:defRPr>
            </a:pPr>
            <a:endParaRPr/>
          </a:p>
        </p:txBody>
      </p:sp>
      <p:sp>
        <p:nvSpPr>
          <p:cNvPr id="176" name="I have a right to be educated about climate science and risks to my environment because this information is important for my health."/>
          <p:cNvSpPr txBox="1">
            <a:spLocks noGrp="1"/>
          </p:cNvSpPr>
          <p:nvPr>
            <p:ph type="body" idx="1"/>
          </p:nvPr>
        </p:nvSpPr>
        <p:spPr>
          <a:xfrm>
            <a:off x="1530391" y="1326716"/>
            <a:ext cx="9131218" cy="2519256"/>
          </a:xfrm>
          <a:prstGeom prst="rect">
            <a:avLst/>
          </a:prstGeom>
        </p:spPr>
        <p:txBody>
          <a:bodyPr/>
          <a:lstStyle>
            <a:lvl1pPr marL="0" indent="0" algn="ctr">
              <a:lnSpc>
                <a:spcPct val="99000"/>
              </a:lnSpc>
              <a:buSzTx/>
              <a:buNone/>
              <a:defRPr sz="3800">
                <a:solidFill>
                  <a:srgbClr val="00AEEF"/>
                </a:solidFill>
              </a:defRPr>
            </a:lvl1pPr>
          </a:lstStyle>
          <a:p>
            <a:r>
              <a:t>I have a right to be educated about climate science and risks to my environment because this information is important for my health.</a:t>
            </a:r>
          </a:p>
        </p:txBody>
      </p:sp>
      <p:grpSp>
        <p:nvGrpSpPr>
          <p:cNvPr id="180" name="Group"/>
          <p:cNvGrpSpPr/>
          <p:nvPr/>
        </p:nvGrpSpPr>
        <p:grpSpPr>
          <a:xfrm>
            <a:off x="2785227" y="4232651"/>
            <a:ext cx="6621538" cy="769994"/>
            <a:chOff x="-1" y="-1"/>
            <a:chExt cx="6621536" cy="769993"/>
          </a:xfrm>
        </p:grpSpPr>
        <p:sp>
          <p:nvSpPr>
            <p:cNvPr id="177" name="TRUE"/>
            <p:cNvSpPr txBox="1"/>
            <p:nvPr/>
          </p:nvSpPr>
          <p:spPr>
            <a:xfrm>
              <a:off x="-2" y="-2"/>
              <a:ext cx="1915971"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TRUE</a:t>
              </a:r>
            </a:p>
          </p:txBody>
        </p:sp>
        <p:sp>
          <p:nvSpPr>
            <p:cNvPr id="178" name="FALSE"/>
            <p:cNvSpPr txBox="1"/>
            <p:nvPr/>
          </p:nvSpPr>
          <p:spPr>
            <a:xfrm>
              <a:off x="4362368" y="-2"/>
              <a:ext cx="2259168"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FALSE</a:t>
              </a:r>
            </a:p>
          </p:txBody>
        </p:sp>
        <p:sp>
          <p:nvSpPr>
            <p:cNvPr id="179" name="Or"/>
            <p:cNvSpPr txBox="1"/>
            <p:nvPr/>
          </p:nvSpPr>
          <p:spPr>
            <a:xfrm>
              <a:off x="2668000" y="-2"/>
              <a:ext cx="1109977"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60"/>
              </a:lvl1pPr>
            </a:lstStyle>
            <a:p>
              <a:r>
                <a:t>Or</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75"/>
                                        </p:tgtEl>
                                        <p:attrNameLst>
                                          <p:attrName>style.visibility</p:attrName>
                                        </p:attrNameLst>
                                      </p:cBhvr>
                                      <p:to>
                                        <p:strVal val="visible"/>
                                      </p:to>
                                    </p:set>
                                    <p:anim calcmode="lin" valueType="num">
                                      <p:cBhvr>
                                        <p:cTn id="7" dur="500" fill="hold"/>
                                        <p:tgtEl>
                                          <p:spTgt spid="175"/>
                                        </p:tgtEl>
                                        <p:attrNameLst>
                                          <p:attrName>ppt_w</p:attrName>
                                        </p:attrNameLst>
                                      </p:cBhvr>
                                      <p:tavLst>
                                        <p:tav tm="0">
                                          <p:val>
                                            <p:fltVal val="0"/>
                                          </p:val>
                                        </p:tav>
                                        <p:tav tm="100000">
                                          <p:val>
                                            <p:strVal val="#ppt_w"/>
                                          </p:val>
                                        </p:tav>
                                      </p:tavLst>
                                    </p:anim>
                                    <p:anim calcmode="lin" valueType="num">
                                      <p:cBhvr>
                                        <p:cTn id="8" dur="500" fill="hold"/>
                                        <p:tgtEl>
                                          <p:spTgt spid="1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p:cNvSpPr/>
          <p:nvPr/>
        </p:nvSpPr>
        <p:spPr>
          <a:xfrm>
            <a:off x="2586695" y="4152900"/>
            <a:ext cx="2309751" cy="904111"/>
          </a:xfrm>
          <a:prstGeom prst="rect">
            <a:avLst/>
          </a:prstGeom>
          <a:solidFill>
            <a:srgbClr val="8EFA00"/>
          </a:solidFill>
          <a:ln w="12700">
            <a:miter lim="400000"/>
          </a:ln>
        </p:spPr>
        <p:txBody>
          <a:bodyPr lIns="45718" tIns="45718" rIns="45718" bIns="45718" anchor="ctr"/>
          <a:lstStyle/>
          <a:p>
            <a:pPr algn="r">
              <a:defRPr>
                <a:solidFill>
                  <a:srgbClr val="8EFA00"/>
                </a:solidFill>
              </a:defRPr>
            </a:pPr>
            <a:endParaRPr/>
          </a:p>
        </p:txBody>
      </p:sp>
      <p:sp>
        <p:nvSpPr>
          <p:cNvPr id="185" name="It is my right to ask my government to ensure that the environment is clean and healthy in order to protect my health and the health of other children."/>
          <p:cNvSpPr txBox="1">
            <a:spLocks noGrp="1"/>
          </p:cNvSpPr>
          <p:nvPr>
            <p:ph type="body" idx="1"/>
          </p:nvPr>
        </p:nvSpPr>
        <p:spPr>
          <a:xfrm>
            <a:off x="1530391" y="1326716"/>
            <a:ext cx="9131218" cy="2519256"/>
          </a:xfrm>
          <a:prstGeom prst="rect">
            <a:avLst/>
          </a:prstGeom>
        </p:spPr>
        <p:txBody>
          <a:bodyPr/>
          <a:lstStyle>
            <a:lvl1pPr marL="0" indent="0" algn="ctr">
              <a:lnSpc>
                <a:spcPct val="99000"/>
              </a:lnSpc>
              <a:buSzTx/>
              <a:buNone/>
              <a:defRPr sz="3800">
                <a:solidFill>
                  <a:srgbClr val="00AEEF"/>
                </a:solidFill>
              </a:defRPr>
            </a:lvl1pPr>
          </a:lstStyle>
          <a:p>
            <a:r>
              <a:t>It is my right to ask my government to ensure that the environment is clean and healthy in order to protect my health and the health of other children.</a:t>
            </a:r>
          </a:p>
        </p:txBody>
      </p:sp>
      <p:grpSp>
        <p:nvGrpSpPr>
          <p:cNvPr id="189" name="Group"/>
          <p:cNvGrpSpPr/>
          <p:nvPr/>
        </p:nvGrpSpPr>
        <p:grpSpPr>
          <a:xfrm>
            <a:off x="2785227" y="4232651"/>
            <a:ext cx="6621538" cy="769994"/>
            <a:chOff x="-1" y="-1"/>
            <a:chExt cx="6621536" cy="769993"/>
          </a:xfrm>
        </p:grpSpPr>
        <p:sp>
          <p:nvSpPr>
            <p:cNvPr id="186" name="TRUE"/>
            <p:cNvSpPr txBox="1"/>
            <p:nvPr/>
          </p:nvSpPr>
          <p:spPr>
            <a:xfrm>
              <a:off x="-2" y="-2"/>
              <a:ext cx="1915971"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TRUE</a:t>
              </a:r>
            </a:p>
          </p:txBody>
        </p:sp>
        <p:sp>
          <p:nvSpPr>
            <p:cNvPr id="187" name="FALSE"/>
            <p:cNvSpPr txBox="1"/>
            <p:nvPr/>
          </p:nvSpPr>
          <p:spPr>
            <a:xfrm>
              <a:off x="4362368" y="-2"/>
              <a:ext cx="2259168"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FALSE</a:t>
              </a:r>
            </a:p>
          </p:txBody>
        </p:sp>
        <p:sp>
          <p:nvSpPr>
            <p:cNvPr id="188" name="Or"/>
            <p:cNvSpPr txBox="1"/>
            <p:nvPr/>
          </p:nvSpPr>
          <p:spPr>
            <a:xfrm>
              <a:off x="2668000" y="-2"/>
              <a:ext cx="1109977"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60"/>
              </a:lvl1pPr>
            </a:lstStyle>
            <a:p>
              <a:r>
                <a:t>Or</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84"/>
                                        </p:tgtEl>
                                        <p:attrNameLst>
                                          <p:attrName>style.visibility</p:attrName>
                                        </p:attrNameLst>
                                      </p:cBhvr>
                                      <p:to>
                                        <p:strVal val="visible"/>
                                      </p:to>
                                    </p:set>
                                    <p:anim calcmode="lin" valueType="num">
                                      <p:cBhvr>
                                        <p:cTn id="7" dur="500" fill="hold"/>
                                        <p:tgtEl>
                                          <p:spTgt spid="184"/>
                                        </p:tgtEl>
                                        <p:attrNameLst>
                                          <p:attrName>ppt_w</p:attrName>
                                        </p:attrNameLst>
                                      </p:cBhvr>
                                      <p:tavLst>
                                        <p:tav tm="0">
                                          <p:val>
                                            <p:fltVal val="0"/>
                                          </p:val>
                                        </p:tav>
                                        <p:tav tm="100000">
                                          <p:val>
                                            <p:strVal val="#ppt_w"/>
                                          </p:val>
                                        </p:tav>
                                      </p:tavLst>
                                    </p:anim>
                                    <p:anim calcmode="lin" valueType="num">
                                      <p:cBhvr>
                                        <p:cTn id="8" dur="500" fill="hold"/>
                                        <p:tgtEl>
                                          <p:spTgt spid="1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p:cNvSpPr/>
          <p:nvPr/>
        </p:nvSpPr>
        <p:spPr>
          <a:xfrm>
            <a:off x="6989364" y="4152900"/>
            <a:ext cx="2516567" cy="904111"/>
          </a:xfrm>
          <a:prstGeom prst="rect">
            <a:avLst/>
          </a:prstGeom>
          <a:solidFill>
            <a:srgbClr val="FF2600"/>
          </a:solidFill>
          <a:ln w="12700">
            <a:miter lim="400000"/>
          </a:ln>
        </p:spPr>
        <p:txBody>
          <a:bodyPr lIns="45718" tIns="45718" rIns="45718" bIns="45718" anchor="ctr"/>
          <a:lstStyle/>
          <a:p>
            <a:pPr>
              <a:defRPr>
                <a:solidFill>
                  <a:srgbClr val="8EFA00"/>
                </a:solidFill>
              </a:defRPr>
            </a:pPr>
            <a:endParaRPr/>
          </a:p>
        </p:txBody>
      </p:sp>
      <p:sp>
        <p:nvSpPr>
          <p:cNvPr id="194" name="The government does not have to hear my opinion because I do not pay taxes."/>
          <p:cNvSpPr txBox="1">
            <a:spLocks noGrp="1"/>
          </p:cNvSpPr>
          <p:nvPr>
            <p:ph type="body" idx="1"/>
          </p:nvPr>
        </p:nvSpPr>
        <p:spPr>
          <a:xfrm>
            <a:off x="2730393" y="1822999"/>
            <a:ext cx="6731214" cy="1977266"/>
          </a:xfrm>
          <a:prstGeom prst="rect">
            <a:avLst/>
          </a:prstGeom>
        </p:spPr>
        <p:txBody>
          <a:bodyPr/>
          <a:lstStyle>
            <a:lvl1pPr marL="0" indent="0" algn="ctr">
              <a:lnSpc>
                <a:spcPct val="110000"/>
              </a:lnSpc>
              <a:buSzTx/>
              <a:buNone/>
              <a:defRPr sz="3800">
                <a:solidFill>
                  <a:srgbClr val="00AEEF"/>
                </a:solidFill>
              </a:defRPr>
            </a:lvl1pPr>
          </a:lstStyle>
          <a:p>
            <a:r>
              <a:t>The government does not have to hear my opinion because I do not pay taxes. </a:t>
            </a:r>
          </a:p>
        </p:txBody>
      </p:sp>
      <p:grpSp>
        <p:nvGrpSpPr>
          <p:cNvPr id="198" name="Group"/>
          <p:cNvGrpSpPr/>
          <p:nvPr/>
        </p:nvGrpSpPr>
        <p:grpSpPr>
          <a:xfrm>
            <a:off x="2785227" y="4232651"/>
            <a:ext cx="6621538" cy="769994"/>
            <a:chOff x="-1" y="-1"/>
            <a:chExt cx="6621536" cy="769993"/>
          </a:xfrm>
        </p:grpSpPr>
        <p:sp>
          <p:nvSpPr>
            <p:cNvPr id="195" name="TRUE"/>
            <p:cNvSpPr txBox="1"/>
            <p:nvPr/>
          </p:nvSpPr>
          <p:spPr>
            <a:xfrm>
              <a:off x="-2" y="-2"/>
              <a:ext cx="1915971"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TRUE</a:t>
              </a:r>
            </a:p>
          </p:txBody>
        </p:sp>
        <p:sp>
          <p:nvSpPr>
            <p:cNvPr id="196" name="FALSE"/>
            <p:cNvSpPr txBox="1"/>
            <p:nvPr/>
          </p:nvSpPr>
          <p:spPr>
            <a:xfrm>
              <a:off x="4362368" y="-2"/>
              <a:ext cx="2259168"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FALSE</a:t>
              </a:r>
            </a:p>
          </p:txBody>
        </p:sp>
        <p:sp>
          <p:nvSpPr>
            <p:cNvPr id="197" name="Or"/>
            <p:cNvSpPr txBox="1"/>
            <p:nvPr/>
          </p:nvSpPr>
          <p:spPr>
            <a:xfrm>
              <a:off x="2668000" y="-2"/>
              <a:ext cx="1109977"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60"/>
              </a:lvl1pPr>
            </a:lstStyle>
            <a:p>
              <a:r>
                <a:t>Or</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93"/>
                                        </p:tgtEl>
                                        <p:attrNameLst>
                                          <p:attrName>style.visibility</p:attrName>
                                        </p:attrNameLst>
                                      </p:cBhvr>
                                      <p:to>
                                        <p:strVal val="visible"/>
                                      </p:to>
                                    </p:set>
                                    <p:anim calcmode="lin" valueType="num">
                                      <p:cBhvr>
                                        <p:cTn id="7" dur="500" fill="hold"/>
                                        <p:tgtEl>
                                          <p:spTgt spid="193"/>
                                        </p:tgtEl>
                                        <p:attrNameLst>
                                          <p:attrName>ppt_w</p:attrName>
                                        </p:attrNameLst>
                                      </p:cBhvr>
                                      <p:tavLst>
                                        <p:tav tm="0">
                                          <p:val>
                                            <p:fltVal val="0"/>
                                          </p:val>
                                        </p:tav>
                                        <p:tav tm="100000">
                                          <p:val>
                                            <p:strVal val="#ppt_w"/>
                                          </p:val>
                                        </p:tav>
                                      </p:tavLst>
                                    </p:anim>
                                    <p:anim calcmode="lin" valueType="num">
                                      <p:cBhvr>
                                        <p:cTn id="8" dur="500" fill="hold"/>
                                        <p:tgtEl>
                                          <p:spTgt spid="1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p:cNvSpPr/>
          <p:nvPr/>
        </p:nvSpPr>
        <p:spPr>
          <a:xfrm>
            <a:off x="2586695" y="4152900"/>
            <a:ext cx="2309751" cy="904111"/>
          </a:xfrm>
          <a:prstGeom prst="rect">
            <a:avLst/>
          </a:prstGeom>
          <a:solidFill>
            <a:srgbClr val="8EFA00"/>
          </a:solidFill>
          <a:ln w="12700">
            <a:miter lim="400000"/>
          </a:ln>
        </p:spPr>
        <p:txBody>
          <a:bodyPr lIns="45718" tIns="45718" rIns="45718" bIns="45718" anchor="ctr"/>
          <a:lstStyle/>
          <a:p>
            <a:pPr algn="r">
              <a:defRPr>
                <a:solidFill>
                  <a:srgbClr val="8EFA00"/>
                </a:solidFill>
              </a:defRPr>
            </a:pPr>
            <a:endParaRPr/>
          </a:p>
        </p:txBody>
      </p:sp>
      <p:sp>
        <p:nvSpPr>
          <p:cNvPr id="203" name="It is the UK government’s job to ensure that I have access to healthcare and education…"/>
          <p:cNvSpPr txBox="1">
            <a:spLocks noGrp="1"/>
          </p:cNvSpPr>
          <p:nvPr>
            <p:ph type="body" idx="1"/>
          </p:nvPr>
        </p:nvSpPr>
        <p:spPr>
          <a:xfrm>
            <a:off x="1433362" y="1274394"/>
            <a:ext cx="9325276" cy="2564172"/>
          </a:xfrm>
          <a:prstGeom prst="rect">
            <a:avLst/>
          </a:prstGeom>
        </p:spPr>
        <p:txBody>
          <a:bodyPr/>
          <a:lstStyle/>
          <a:p>
            <a:pPr marL="0" indent="0" algn="ctr" defTabSz="905255">
              <a:lnSpc>
                <a:spcPct val="99000"/>
              </a:lnSpc>
              <a:spcBef>
                <a:spcPts val="900"/>
              </a:spcBef>
              <a:buSzTx/>
              <a:buNone/>
              <a:defRPr sz="3700">
                <a:solidFill>
                  <a:srgbClr val="00AEEF"/>
                </a:solidFill>
              </a:defRPr>
            </a:pPr>
            <a:r>
              <a:t>It is the UK government’s job to ensure that I have access to healthcare and education</a:t>
            </a:r>
          </a:p>
          <a:p>
            <a:pPr marL="0" indent="0" algn="ctr" defTabSz="905255">
              <a:lnSpc>
                <a:spcPct val="99000"/>
              </a:lnSpc>
              <a:spcBef>
                <a:spcPts val="900"/>
              </a:spcBef>
              <a:buSzTx/>
              <a:buNone/>
              <a:defRPr sz="3700">
                <a:solidFill>
                  <a:srgbClr val="00AEEF"/>
                </a:solidFill>
              </a:defRPr>
            </a:pPr>
            <a:r>
              <a:t>–  even during times like the coronavirus pandemic – because these are my rights. </a:t>
            </a:r>
          </a:p>
        </p:txBody>
      </p:sp>
      <p:grpSp>
        <p:nvGrpSpPr>
          <p:cNvPr id="207" name="Group"/>
          <p:cNvGrpSpPr/>
          <p:nvPr/>
        </p:nvGrpSpPr>
        <p:grpSpPr>
          <a:xfrm>
            <a:off x="2785227" y="4232651"/>
            <a:ext cx="6621538" cy="769994"/>
            <a:chOff x="-1" y="-1"/>
            <a:chExt cx="6621536" cy="769993"/>
          </a:xfrm>
        </p:grpSpPr>
        <p:sp>
          <p:nvSpPr>
            <p:cNvPr id="204" name="TRUE"/>
            <p:cNvSpPr txBox="1"/>
            <p:nvPr/>
          </p:nvSpPr>
          <p:spPr>
            <a:xfrm>
              <a:off x="-2" y="-2"/>
              <a:ext cx="1915971"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TRUE</a:t>
              </a:r>
            </a:p>
          </p:txBody>
        </p:sp>
        <p:sp>
          <p:nvSpPr>
            <p:cNvPr id="205" name="FALSE"/>
            <p:cNvSpPr txBox="1"/>
            <p:nvPr/>
          </p:nvSpPr>
          <p:spPr>
            <a:xfrm>
              <a:off x="4362368" y="-2"/>
              <a:ext cx="2259168"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FALSE</a:t>
              </a:r>
            </a:p>
          </p:txBody>
        </p:sp>
        <p:sp>
          <p:nvSpPr>
            <p:cNvPr id="206" name="Or"/>
            <p:cNvSpPr txBox="1"/>
            <p:nvPr/>
          </p:nvSpPr>
          <p:spPr>
            <a:xfrm>
              <a:off x="2668000" y="-2"/>
              <a:ext cx="1109977"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60"/>
              </a:lvl1pPr>
            </a:lstStyle>
            <a:p>
              <a:r>
                <a:t>Or</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02"/>
                                        </p:tgtEl>
                                        <p:attrNameLst>
                                          <p:attrName>style.visibility</p:attrName>
                                        </p:attrNameLst>
                                      </p:cBhvr>
                                      <p:to>
                                        <p:strVal val="visible"/>
                                      </p:to>
                                    </p:set>
                                    <p:anim calcmode="lin" valueType="num">
                                      <p:cBhvr>
                                        <p:cTn id="7" dur="500" fill="hold"/>
                                        <p:tgtEl>
                                          <p:spTgt spid="202"/>
                                        </p:tgtEl>
                                        <p:attrNameLst>
                                          <p:attrName>ppt_w</p:attrName>
                                        </p:attrNameLst>
                                      </p:cBhvr>
                                      <p:tavLst>
                                        <p:tav tm="0">
                                          <p:val>
                                            <p:fltVal val="0"/>
                                          </p:val>
                                        </p:tav>
                                        <p:tav tm="100000">
                                          <p:val>
                                            <p:strVal val="#ppt_w"/>
                                          </p:val>
                                        </p:tav>
                                      </p:tavLst>
                                    </p:anim>
                                    <p:anim calcmode="lin" valueType="num">
                                      <p:cBhvr>
                                        <p:cTn id="8" dur="500" fill="hold"/>
                                        <p:tgtEl>
                                          <p:spTgt spid="2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p:cNvSpPr/>
          <p:nvPr/>
        </p:nvSpPr>
        <p:spPr>
          <a:xfrm>
            <a:off x="2586695" y="4152900"/>
            <a:ext cx="2309751" cy="904111"/>
          </a:xfrm>
          <a:prstGeom prst="rect">
            <a:avLst/>
          </a:prstGeom>
          <a:solidFill>
            <a:srgbClr val="8EFA00"/>
          </a:solidFill>
          <a:ln w="12700">
            <a:miter lim="400000"/>
          </a:ln>
        </p:spPr>
        <p:txBody>
          <a:bodyPr lIns="45718" tIns="45718" rIns="45718" bIns="45718" anchor="ctr"/>
          <a:lstStyle/>
          <a:p>
            <a:pPr algn="r">
              <a:defRPr>
                <a:solidFill>
                  <a:srgbClr val="8EFA00"/>
                </a:solidFill>
              </a:defRPr>
            </a:pPr>
            <a:endParaRPr/>
          </a:p>
        </p:txBody>
      </p:sp>
      <p:sp>
        <p:nvSpPr>
          <p:cNvPr id="212" name="Having access to clean water, nutritious food and a safe home are all rights for children that are threatened by global warming and climate change."/>
          <p:cNvSpPr txBox="1">
            <a:spLocks noGrp="1"/>
          </p:cNvSpPr>
          <p:nvPr>
            <p:ph type="body" idx="1"/>
          </p:nvPr>
        </p:nvSpPr>
        <p:spPr>
          <a:xfrm>
            <a:off x="1843180" y="1319440"/>
            <a:ext cx="8505640" cy="2461591"/>
          </a:xfrm>
          <a:prstGeom prst="rect">
            <a:avLst/>
          </a:prstGeom>
        </p:spPr>
        <p:txBody>
          <a:bodyPr/>
          <a:lstStyle>
            <a:lvl1pPr marL="0" indent="0" algn="ctr">
              <a:lnSpc>
                <a:spcPct val="99000"/>
              </a:lnSpc>
              <a:buSzTx/>
              <a:buNone/>
              <a:defRPr sz="3800">
                <a:solidFill>
                  <a:srgbClr val="00AEEF"/>
                </a:solidFill>
              </a:defRPr>
            </a:lvl1pPr>
          </a:lstStyle>
          <a:p>
            <a:r>
              <a:t>Having access to clean water, nutritious food and a safe home are all rights for children that are threatened by global warming and climate change. </a:t>
            </a:r>
          </a:p>
        </p:txBody>
      </p:sp>
      <p:grpSp>
        <p:nvGrpSpPr>
          <p:cNvPr id="216" name="Group"/>
          <p:cNvGrpSpPr/>
          <p:nvPr/>
        </p:nvGrpSpPr>
        <p:grpSpPr>
          <a:xfrm>
            <a:off x="2785227" y="4232651"/>
            <a:ext cx="6621538" cy="769994"/>
            <a:chOff x="-1" y="-1"/>
            <a:chExt cx="6621536" cy="769993"/>
          </a:xfrm>
        </p:grpSpPr>
        <p:sp>
          <p:nvSpPr>
            <p:cNvPr id="213" name="TRUE"/>
            <p:cNvSpPr txBox="1"/>
            <p:nvPr/>
          </p:nvSpPr>
          <p:spPr>
            <a:xfrm>
              <a:off x="-2" y="-2"/>
              <a:ext cx="1915971"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TRUE</a:t>
              </a:r>
            </a:p>
          </p:txBody>
        </p:sp>
        <p:sp>
          <p:nvSpPr>
            <p:cNvPr id="214" name="FALSE"/>
            <p:cNvSpPr txBox="1"/>
            <p:nvPr/>
          </p:nvSpPr>
          <p:spPr>
            <a:xfrm>
              <a:off x="4362368" y="-2"/>
              <a:ext cx="2259168"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00"/>
              </a:lvl1pPr>
            </a:lstStyle>
            <a:p>
              <a:r>
                <a:t>FALSE</a:t>
              </a:r>
            </a:p>
          </p:txBody>
        </p:sp>
        <p:sp>
          <p:nvSpPr>
            <p:cNvPr id="215" name="Or"/>
            <p:cNvSpPr txBox="1"/>
            <p:nvPr/>
          </p:nvSpPr>
          <p:spPr>
            <a:xfrm>
              <a:off x="2668000" y="-2"/>
              <a:ext cx="1109977" cy="769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defRPr sz="4800" b="1" cap="all" spc="360"/>
              </a:lvl1pPr>
            </a:lstStyle>
            <a:p>
              <a:r>
                <a:t>Or</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11"/>
                                        </p:tgtEl>
                                        <p:attrNameLst>
                                          <p:attrName>style.visibility</p:attrName>
                                        </p:attrNameLst>
                                      </p:cBhvr>
                                      <p:to>
                                        <p:strVal val="visible"/>
                                      </p:to>
                                    </p:set>
                                    <p:anim calcmode="lin" valueType="num">
                                      <p:cBhvr>
                                        <p:cTn id="7" dur="500" fill="hold"/>
                                        <p:tgtEl>
                                          <p:spTgt spid="211"/>
                                        </p:tgtEl>
                                        <p:attrNameLst>
                                          <p:attrName>ppt_w</p:attrName>
                                        </p:attrNameLst>
                                      </p:cBhvr>
                                      <p:tavLst>
                                        <p:tav tm="0">
                                          <p:val>
                                            <p:fltVal val="0"/>
                                          </p:val>
                                        </p:tav>
                                        <p:tav tm="100000">
                                          <p:val>
                                            <p:strVal val="#ppt_w"/>
                                          </p:val>
                                        </p:tav>
                                      </p:tavLst>
                                    </p:anim>
                                    <p:anim calcmode="lin" valueType="num">
                                      <p:cBhvr>
                                        <p:cTn id="8" dur="500" fill="hold"/>
                                        <p:tgtEl>
                                          <p:spTgt spid="2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UNI254218.jpg" descr="UNI254218.jpg"/>
          <p:cNvPicPr>
            <a:picLocks noChangeAspect="1"/>
          </p:cNvPicPr>
          <p:nvPr/>
        </p:nvPicPr>
        <p:blipFill>
          <a:blip r:embed="rId2"/>
          <a:srcRect t="1500" b="14442"/>
          <a:stretch>
            <a:fillRect/>
          </a:stretch>
        </p:blipFill>
        <p:spPr>
          <a:xfrm>
            <a:off x="-48690" y="-14393"/>
            <a:ext cx="12289516" cy="6886786"/>
          </a:xfrm>
          <a:prstGeom prst="rect">
            <a:avLst/>
          </a:prstGeom>
          <a:ln w="12700">
            <a:miter lim="400000"/>
          </a:ln>
        </p:spPr>
      </p:pic>
      <p:sp>
        <p:nvSpPr>
          <p:cNvPr id="91" name="Rectangle"/>
          <p:cNvSpPr/>
          <p:nvPr/>
        </p:nvSpPr>
        <p:spPr>
          <a:xfrm>
            <a:off x="-39486" y="5646639"/>
            <a:ext cx="6997499" cy="722060"/>
          </a:xfrm>
          <a:prstGeom prst="rect">
            <a:avLst/>
          </a:prstGeom>
          <a:solidFill>
            <a:srgbClr val="000000"/>
          </a:solidFill>
          <a:ln w="12700">
            <a:miter lim="400000"/>
          </a:ln>
        </p:spPr>
        <p:txBody>
          <a:bodyPr lIns="45718" tIns="45718" rIns="45718" bIns="45718" anchor="ctr"/>
          <a:lstStyle/>
          <a:p>
            <a:endParaRPr/>
          </a:p>
        </p:txBody>
      </p:sp>
      <p:sp>
        <p:nvSpPr>
          <p:cNvPr id="92" name="Do you know your rights?"/>
          <p:cNvSpPr txBox="1"/>
          <p:nvPr/>
        </p:nvSpPr>
        <p:spPr>
          <a:xfrm>
            <a:off x="28576" y="5595956"/>
            <a:ext cx="6929437" cy="8177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a:spAutoFit/>
          </a:bodyPr>
          <a:lstStyle/>
          <a:p>
            <a:pPr lvl="1" indent="88900">
              <a:lnSpc>
                <a:spcPct val="120000"/>
              </a:lnSpc>
              <a:defRPr sz="3500" b="1" cap="all" spc="218">
                <a:solidFill>
                  <a:srgbClr val="FFFFFF"/>
                </a:solidFill>
              </a:defRPr>
            </a:pPr>
            <a:r>
              <a:rPr dirty="0"/>
              <a:t>PART </a:t>
            </a:r>
            <a:r>
              <a:rPr lang="en-GB" dirty="0"/>
              <a:t>1: rights summary</a:t>
            </a:r>
            <a:endParaRPr dirty="0"/>
          </a:p>
        </p:txBody>
      </p:sp>
      <p:sp>
        <p:nvSpPr>
          <p:cNvPr id="93" name="©Unicef/Kiron"/>
          <p:cNvSpPr txBox="1"/>
          <p:nvPr/>
        </p:nvSpPr>
        <p:spPr>
          <a:xfrm>
            <a:off x="5536763" y="6509373"/>
            <a:ext cx="6559278" cy="264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200">
                <a:solidFill>
                  <a:srgbClr val="FFFFFF"/>
                </a:solidFill>
              </a:defRPr>
            </a:lvl1pPr>
          </a:lstStyle>
          <a:p>
            <a:r>
              <a:t>A young woman in Bangladesh, a country that floods frequently. © Unicef/Kiron</a:t>
            </a:r>
          </a:p>
        </p:txBody>
      </p:sp>
      <p:pic>
        <p:nvPicPr>
          <p:cNvPr id="7" name="Picture 6" descr="A picture containing food&#10;&#10;Description automatically generated">
            <a:extLst>
              <a:ext uri="{FF2B5EF4-FFF2-40B4-BE49-F238E27FC236}">
                <a16:creationId xmlns:a16="http://schemas.microsoft.com/office/drawing/2014/main" id="{B984CF42-2BF4-DA41-95BD-59B01E875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921" y="0"/>
            <a:ext cx="2329988" cy="2041317"/>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Unicef/Dawe"/>
          <p:cNvSpPr txBox="1"/>
          <p:nvPr/>
        </p:nvSpPr>
        <p:spPr>
          <a:xfrm>
            <a:off x="11007183" y="6509373"/>
            <a:ext cx="1122716" cy="264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solidFill>
                  <a:srgbClr val="FFFFFF"/>
                </a:solidFill>
              </a:defRPr>
            </a:lvl1pPr>
          </a:lstStyle>
          <a:p>
            <a:r>
              <a:t>© Unicef/Dawe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Every child has the right to express their views, feelings and wishes in all matters affecting them, and to have their views considered and taken seriously. This right applies at all times, for example, during immigration proceedings, housing decisions o"/>
          <p:cNvSpPr txBox="1">
            <a:spLocks noGrp="1"/>
          </p:cNvSpPr>
          <p:nvPr>
            <p:ph type="body" sz="half" idx="1"/>
          </p:nvPr>
        </p:nvSpPr>
        <p:spPr>
          <a:xfrm>
            <a:off x="433134" y="1798944"/>
            <a:ext cx="4877710" cy="4557532"/>
          </a:xfrm>
          <a:prstGeom prst="rect">
            <a:avLst/>
          </a:prstGeom>
          <a:noFill/>
        </p:spPr>
        <p:txBody>
          <a:bodyPr/>
          <a:lstStyle>
            <a:lvl1pPr marL="0" indent="0">
              <a:lnSpc>
                <a:spcPct val="110000"/>
              </a:lnSpc>
              <a:buSzTx/>
              <a:buNone/>
              <a:defRPr sz="2600">
                <a:solidFill>
                  <a:srgbClr val="FFFFFF"/>
                </a:solidFill>
                <a:latin typeface="+mj-lt"/>
                <a:ea typeface="+mj-ea"/>
                <a:cs typeface="+mj-cs"/>
                <a:sym typeface="Arial"/>
              </a:defRPr>
            </a:lvl1pPr>
          </a:lstStyle>
          <a:p>
            <a:r>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a:t>
            </a:r>
          </a:p>
        </p:txBody>
      </p:sp>
      <p:sp>
        <p:nvSpPr>
          <p:cNvPr id="97" name="Title 1"/>
          <p:cNvSpPr txBox="1">
            <a:spLocks noGrp="1"/>
          </p:cNvSpPr>
          <p:nvPr>
            <p:ph type="title"/>
          </p:nvPr>
        </p:nvSpPr>
        <p:spPr>
          <a:prstGeom prst="rect">
            <a:avLst/>
          </a:prstGeom>
        </p:spPr>
        <p:txBody>
          <a:bodyPr/>
          <a:lstStyle>
            <a:lvl1pPr defTabSz="576072">
              <a:defRPr sz="3000" spc="100"/>
            </a:lvl1pPr>
          </a:lstStyle>
          <a:p>
            <a:r>
              <a:t>Article 12 (respect for the views of the child)</a:t>
            </a:r>
          </a:p>
        </p:txBody>
      </p:sp>
      <p:pic>
        <p:nvPicPr>
          <p:cNvPr id="98" name="Image" descr="Image"/>
          <p:cNvPicPr>
            <a:picLocks noChangeAspect="1"/>
          </p:cNvPicPr>
          <p:nvPr/>
        </p:nvPicPr>
        <p:blipFill>
          <a:blip r:embed="rId2"/>
          <a:stretch>
            <a:fillRect/>
          </a:stretch>
        </p:blipFill>
        <p:spPr>
          <a:xfrm>
            <a:off x="5386525" y="2058330"/>
            <a:ext cx="6332563" cy="333513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title"/>
          </p:nvPr>
        </p:nvSpPr>
        <p:spPr>
          <a:xfrm>
            <a:off x="359999" y="493564"/>
            <a:ext cx="9727759" cy="644985"/>
          </a:xfrm>
          <a:prstGeom prst="rect">
            <a:avLst/>
          </a:prstGeom>
        </p:spPr>
        <p:txBody>
          <a:bodyPr/>
          <a:lstStyle>
            <a:lvl1pPr defTabSz="667512">
              <a:defRPr sz="3500" spc="100">
                <a:solidFill>
                  <a:srgbClr val="00AEEF"/>
                </a:solidFill>
              </a:defRPr>
            </a:lvl1pPr>
          </a:lstStyle>
          <a:p>
            <a:r>
              <a:t>Article 13 (freedom of expression)</a:t>
            </a:r>
          </a:p>
        </p:txBody>
      </p:sp>
      <p:pic>
        <p:nvPicPr>
          <p:cNvPr id="101" name="speaker.png" descr="speaker.png"/>
          <p:cNvPicPr>
            <a:picLocks noChangeAspect="1"/>
          </p:cNvPicPr>
          <p:nvPr/>
        </p:nvPicPr>
        <p:blipFill>
          <a:blip r:embed="rId2"/>
          <a:stretch>
            <a:fillRect/>
          </a:stretch>
        </p:blipFill>
        <p:spPr>
          <a:xfrm>
            <a:off x="7150492" y="1996205"/>
            <a:ext cx="3160594" cy="3722961"/>
          </a:xfrm>
          <a:prstGeom prst="rect">
            <a:avLst/>
          </a:prstGeom>
          <a:ln w="12700">
            <a:miter lim="400000"/>
          </a:ln>
        </p:spPr>
      </p:pic>
      <p:sp>
        <p:nvSpPr>
          <p:cNvPr id="102" name="Every child has the right to express their views, feelings and wishes in all matters affecting them, and to have their views considered and taken seriously. This right applies at all times, for example, during immigration proceedings, housing decisions o"/>
          <p:cNvSpPr txBox="1"/>
          <p:nvPr/>
        </p:nvSpPr>
        <p:spPr>
          <a:xfrm>
            <a:off x="433134" y="1798944"/>
            <a:ext cx="5663919" cy="4557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normAutofit/>
          </a:bodyPr>
          <a:lstStyle>
            <a:lvl1pPr>
              <a:lnSpc>
                <a:spcPct val="110000"/>
              </a:lnSpc>
              <a:spcBef>
                <a:spcPts val="1000"/>
              </a:spcBef>
              <a:buClr>
                <a:srgbClr val="00AEEF"/>
              </a:buClr>
              <a:defRPr sz="2600">
                <a:solidFill>
                  <a:srgbClr val="00AEEF"/>
                </a:solidFill>
              </a:defRPr>
            </a:lvl1pPr>
          </a:lstStyle>
          <a:p>
            <a:r>
              <a:t>Every child must be free to express their thoughts and opinions and to access all kinds of information, as long as it is within the law.</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Every child has the right to the best possible health. Governments must provide good quality health care, clean water, nutritious food and a clean environment and education on health and well-being so that children can stay healthy. Richer countries must"/>
          <p:cNvSpPr txBox="1">
            <a:spLocks noGrp="1"/>
          </p:cNvSpPr>
          <p:nvPr>
            <p:ph type="body" sz="half" idx="1"/>
          </p:nvPr>
        </p:nvSpPr>
        <p:spPr>
          <a:xfrm>
            <a:off x="433135" y="1798944"/>
            <a:ext cx="6756590" cy="3722961"/>
          </a:xfrm>
          <a:prstGeom prst="rect">
            <a:avLst/>
          </a:prstGeom>
          <a:noFill/>
        </p:spPr>
        <p:txBody>
          <a:bodyPr/>
          <a:lstStyle>
            <a:lvl1pPr marL="0" indent="0">
              <a:lnSpc>
                <a:spcPct val="110000"/>
              </a:lnSpc>
              <a:buSzTx/>
              <a:buNone/>
              <a:defRPr sz="2600">
                <a:solidFill>
                  <a:srgbClr val="FFFFFF"/>
                </a:solidFill>
                <a:latin typeface="+mj-lt"/>
                <a:ea typeface="+mj-ea"/>
                <a:cs typeface="+mj-cs"/>
                <a:sym typeface="Arial"/>
              </a:defRPr>
            </a:lvl1pPr>
          </a:lstStyle>
          <a:p>
            <a:r>
              <a:t>Every child has the right to the best possible health. Governments must provide good quality health care, clean water, nutritious food and a clean environment and education on health and well-being so that children can stay healthy. Richer countries must help poorer countries achieve this.</a:t>
            </a:r>
          </a:p>
        </p:txBody>
      </p:sp>
      <p:sp>
        <p:nvSpPr>
          <p:cNvPr id="105" name="Title 1"/>
          <p:cNvSpPr txBox="1">
            <a:spLocks noGrp="1"/>
          </p:cNvSpPr>
          <p:nvPr>
            <p:ph type="title"/>
          </p:nvPr>
        </p:nvSpPr>
        <p:spPr>
          <a:prstGeom prst="rect">
            <a:avLst/>
          </a:prstGeom>
        </p:spPr>
        <p:txBody>
          <a:bodyPr/>
          <a:lstStyle>
            <a:lvl1pPr defTabSz="685800">
              <a:defRPr sz="3600" spc="100"/>
            </a:lvl1pPr>
          </a:lstStyle>
          <a:p>
            <a:r>
              <a:t>Article 24 (health and health services)</a:t>
            </a:r>
          </a:p>
        </p:txBody>
      </p:sp>
      <p:pic>
        <p:nvPicPr>
          <p:cNvPr id="106" name="22.HappyHealthyStart-WhiteOnBlue.png" descr="22.HappyHealthyStart-WhiteOnBlue.png"/>
          <p:cNvPicPr>
            <a:picLocks noChangeAspect="1"/>
          </p:cNvPicPr>
          <p:nvPr/>
        </p:nvPicPr>
        <p:blipFill>
          <a:blip r:embed="rId2"/>
          <a:stretch>
            <a:fillRect/>
          </a:stretch>
        </p:blipFill>
        <p:spPr>
          <a:xfrm>
            <a:off x="7571389" y="1687191"/>
            <a:ext cx="3919114" cy="391911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1"/>
          <p:cNvSpPr txBox="1">
            <a:spLocks noGrp="1"/>
          </p:cNvSpPr>
          <p:nvPr>
            <p:ph type="title"/>
          </p:nvPr>
        </p:nvSpPr>
        <p:spPr>
          <a:xfrm>
            <a:off x="359999" y="265701"/>
            <a:ext cx="11103331" cy="856430"/>
          </a:xfrm>
          <a:prstGeom prst="rect">
            <a:avLst/>
          </a:prstGeom>
        </p:spPr>
        <p:txBody>
          <a:bodyPr/>
          <a:lstStyle/>
          <a:p>
            <a:pPr defTabSz="658368">
              <a:defRPr sz="3400" spc="100">
                <a:solidFill>
                  <a:srgbClr val="00AEEF"/>
                </a:solidFill>
              </a:defRPr>
            </a:pPr>
            <a:r>
              <a:t>Article 27</a:t>
            </a:r>
            <a:r>
              <a:rPr b="0">
                <a:latin typeface="Calibri"/>
                <a:ea typeface="Calibri"/>
                <a:cs typeface="Calibri"/>
                <a:sym typeface="Calibri"/>
              </a:rPr>
              <a:t> </a:t>
            </a:r>
            <a:r>
              <a:t>(adequate standard of living)</a:t>
            </a:r>
          </a:p>
        </p:txBody>
      </p:sp>
      <p:pic>
        <p:nvPicPr>
          <p:cNvPr id="109" name="21.ASafeHome-BlueOnWhite.png" descr="21.ASafeHome-BlueOnWhite.png"/>
          <p:cNvPicPr>
            <a:picLocks noChangeAspect="1"/>
          </p:cNvPicPr>
          <p:nvPr/>
        </p:nvPicPr>
        <p:blipFill>
          <a:blip r:embed="rId2"/>
          <a:stretch>
            <a:fillRect/>
          </a:stretch>
        </p:blipFill>
        <p:spPr>
          <a:xfrm>
            <a:off x="7477183" y="1851636"/>
            <a:ext cx="4012097" cy="4012097"/>
          </a:xfrm>
          <a:prstGeom prst="rect">
            <a:avLst/>
          </a:prstGeom>
          <a:ln w="12700">
            <a:miter lim="400000"/>
          </a:ln>
        </p:spPr>
      </p:pic>
      <p:sp>
        <p:nvSpPr>
          <p:cNvPr id="110" name="Every child has the right to express their views, feelings and wishes in all matters affecting them, and to have their views considered and taken seriously. This right applies at all times, for example, during immigration proceedings, housing decisions o"/>
          <p:cNvSpPr txBox="1"/>
          <p:nvPr/>
        </p:nvSpPr>
        <p:spPr>
          <a:xfrm>
            <a:off x="433134" y="1798944"/>
            <a:ext cx="6569142" cy="4557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normAutofit/>
          </a:bodyPr>
          <a:lstStyle>
            <a:lvl1pPr>
              <a:lnSpc>
                <a:spcPct val="110000"/>
              </a:lnSpc>
              <a:spcBef>
                <a:spcPts val="1000"/>
              </a:spcBef>
              <a:buClr>
                <a:srgbClr val="00AEEF"/>
              </a:buClr>
              <a:defRPr sz="2600">
                <a:solidFill>
                  <a:srgbClr val="00AEEF"/>
                </a:solidFill>
              </a:defRPr>
            </a:lvl1pPr>
          </a:lstStyle>
          <a:p>
            <a:r>
              <a:t>Every child has the right to a standard of living that is good enough to meet their physical and social needs and support their development. Governments must help families who cannot afford to provide this.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Every child has the right to an education. Primary education must be free and different forms of secondary education must be available to every child. Discipline in schools must respect children’s dignity and their rights. Richer countries must help poor"/>
          <p:cNvSpPr txBox="1">
            <a:spLocks noGrp="1"/>
          </p:cNvSpPr>
          <p:nvPr>
            <p:ph type="body" sz="half" idx="1"/>
          </p:nvPr>
        </p:nvSpPr>
        <p:spPr>
          <a:xfrm>
            <a:off x="433135" y="1798944"/>
            <a:ext cx="6756590" cy="3722961"/>
          </a:xfrm>
          <a:prstGeom prst="rect">
            <a:avLst/>
          </a:prstGeom>
          <a:noFill/>
        </p:spPr>
        <p:txBody>
          <a:bodyPr/>
          <a:lstStyle>
            <a:lvl1pPr marL="0" indent="0">
              <a:lnSpc>
                <a:spcPct val="110000"/>
              </a:lnSpc>
              <a:buSzTx/>
              <a:buNone/>
              <a:defRPr sz="2600">
                <a:solidFill>
                  <a:srgbClr val="FFFFFF"/>
                </a:solidFill>
                <a:latin typeface="+mj-lt"/>
                <a:ea typeface="+mj-ea"/>
                <a:cs typeface="+mj-cs"/>
                <a:sym typeface="Arial"/>
              </a:defRPr>
            </a:lvl1pPr>
          </a:lstStyle>
          <a:p>
            <a:r>
              <a:t>Every child has the right to an education. Primary education must be free and different forms of secondary education must be available to every child. Discipline in schools must respect children’s dignity and their rights. Richer countries must help poorer countries achieve this.</a:t>
            </a:r>
          </a:p>
        </p:txBody>
      </p:sp>
      <p:sp>
        <p:nvSpPr>
          <p:cNvPr id="113" name="Title 1"/>
          <p:cNvSpPr txBox="1">
            <a:spLocks noGrp="1"/>
          </p:cNvSpPr>
          <p:nvPr>
            <p:ph type="title"/>
          </p:nvPr>
        </p:nvSpPr>
        <p:spPr>
          <a:xfrm>
            <a:off x="484124" y="378445"/>
            <a:ext cx="10288011" cy="648351"/>
          </a:xfrm>
          <a:prstGeom prst="rect">
            <a:avLst/>
          </a:prstGeom>
        </p:spPr>
        <p:txBody>
          <a:bodyPr/>
          <a:lstStyle/>
          <a:p>
            <a:pPr defTabSz="740662">
              <a:defRPr sz="3800" spc="100"/>
            </a:pPr>
            <a:r>
              <a:t>Article 28</a:t>
            </a:r>
            <a:r>
              <a:rPr b="0">
                <a:latin typeface="Calibri"/>
                <a:ea typeface="Calibri"/>
                <a:cs typeface="Calibri"/>
                <a:sym typeface="Calibri"/>
              </a:rPr>
              <a:t> </a:t>
            </a:r>
            <a:r>
              <a:t>(right to education) </a:t>
            </a:r>
          </a:p>
        </p:txBody>
      </p:sp>
      <p:pic>
        <p:nvPicPr>
          <p:cNvPr id="114" name="20.Education-WhiteOnBlue.png" descr="20.Education-WhiteOnBlue.png"/>
          <p:cNvPicPr>
            <a:picLocks noChangeAspect="1"/>
          </p:cNvPicPr>
          <p:nvPr/>
        </p:nvPicPr>
        <p:blipFill>
          <a:blip r:embed="rId2"/>
          <a:stretch>
            <a:fillRect/>
          </a:stretch>
        </p:blipFill>
        <p:spPr>
          <a:xfrm>
            <a:off x="7369260" y="1626629"/>
            <a:ext cx="4198541" cy="419853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pic>
        <p:nvPicPr>
          <p:cNvPr id="116" name="UN0286447.jpg" descr="UN0286447.jpg"/>
          <p:cNvPicPr>
            <a:picLocks noChangeAspect="1"/>
          </p:cNvPicPr>
          <p:nvPr/>
        </p:nvPicPr>
        <p:blipFill>
          <a:blip r:embed="rId2"/>
          <a:srcRect l="28751" t="41189" r="28751"/>
          <a:stretch>
            <a:fillRect/>
          </a:stretch>
        </p:blipFill>
        <p:spPr>
          <a:xfrm>
            <a:off x="4779016" y="-1"/>
            <a:ext cx="7433388" cy="6858001"/>
          </a:xfrm>
          <a:prstGeom prst="rect">
            <a:avLst/>
          </a:prstGeom>
          <a:ln w="12700">
            <a:miter lim="400000"/>
          </a:ln>
        </p:spPr>
      </p:pic>
      <p:sp>
        <p:nvSpPr>
          <p:cNvPr id="118" name="©Unicef/Dawe"/>
          <p:cNvSpPr txBox="1"/>
          <p:nvPr/>
        </p:nvSpPr>
        <p:spPr>
          <a:xfrm>
            <a:off x="10956383" y="142439"/>
            <a:ext cx="1165058" cy="264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solidFill>
                  <a:srgbClr val="FFFFFF"/>
                </a:solidFill>
              </a:defRPr>
            </a:lvl1pPr>
          </a:lstStyle>
          <a:p>
            <a:r>
              <a:t>© Unicef/Brown</a:t>
            </a:r>
          </a:p>
        </p:txBody>
      </p:sp>
      <p:sp>
        <p:nvSpPr>
          <p:cNvPr id="119" name="How do you think these five articles could be linked to climate change?"/>
          <p:cNvSpPr txBox="1">
            <a:spLocks noGrp="1"/>
          </p:cNvSpPr>
          <p:nvPr>
            <p:ph type="body" sz="quarter" idx="4294967295"/>
          </p:nvPr>
        </p:nvSpPr>
        <p:spPr>
          <a:xfrm>
            <a:off x="414337" y="3975100"/>
            <a:ext cx="4035425" cy="2978150"/>
          </a:xfrm>
          <a:prstGeom prst="rect">
            <a:avLst/>
          </a:prstGeom>
        </p:spPr>
        <p:txBody>
          <a:bodyPr lIns="72000" tIns="72000" rIns="72000" bIns="72000"/>
          <a:lstStyle>
            <a:lvl1pPr marL="0" indent="0">
              <a:lnSpc>
                <a:spcPct val="110000"/>
              </a:lnSpc>
              <a:buSzTx/>
              <a:buNone/>
              <a:defRPr sz="2600">
                <a:solidFill>
                  <a:srgbClr val="FFFFFF"/>
                </a:solidFill>
              </a:defRPr>
            </a:lvl1pPr>
          </a:lstStyle>
          <a:p>
            <a:r>
              <a:rPr dirty="0"/>
              <a:t>How do you think these five articles could be linked to climate change?</a:t>
            </a:r>
          </a:p>
        </p:txBody>
      </p:sp>
      <p:sp>
        <p:nvSpPr>
          <p:cNvPr id="120" name="Title 1"/>
          <p:cNvSpPr txBox="1">
            <a:spLocks noGrp="1"/>
          </p:cNvSpPr>
          <p:nvPr>
            <p:ph type="title" idx="4294967295"/>
          </p:nvPr>
        </p:nvSpPr>
        <p:spPr>
          <a:xfrm>
            <a:off x="414337" y="700088"/>
            <a:ext cx="4035425" cy="3322637"/>
          </a:xfrm>
          <a:prstGeom prst="rect">
            <a:avLst/>
          </a:prstGeom>
        </p:spPr>
        <p:txBody>
          <a:bodyPr/>
          <a:lstStyle/>
          <a:p>
            <a:pPr>
              <a:lnSpc>
                <a:spcPct val="110000"/>
              </a:lnSpc>
              <a:defRPr sz="3000" cap="all" spc="100">
                <a:solidFill>
                  <a:srgbClr val="FFFFFF"/>
                </a:solidFill>
              </a:defRPr>
            </a:pPr>
            <a:r>
              <a:t>Article 12</a:t>
            </a:r>
            <a:endParaRPr spc="204"/>
          </a:p>
          <a:p>
            <a:pPr marL="441156" indent="-441156">
              <a:lnSpc>
                <a:spcPct val="110000"/>
              </a:lnSpc>
              <a:defRPr sz="3000" cap="all" spc="100">
                <a:solidFill>
                  <a:srgbClr val="FFFFFF"/>
                </a:solidFill>
              </a:defRPr>
            </a:pPr>
            <a:r>
              <a:t>Article 13</a:t>
            </a:r>
            <a:endParaRPr spc="204"/>
          </a:p>
          <a:p>
            <a:pPr marL="441156" indent="-441156">
              <a:lnSpc>
                <a:spcPct val="110000"/>
              </a:lnSpc>
              <a:defRPr sz="3000" cap="all" spc="100">
                <a:solidFill>
                  <a:srgbClr val="FFFFFF"/>
                </a:solidFill>
              </a:defRPr>
            </a:pPr>
            <a:r>
              <a:t>Article 24</a:t>
            </a:r>
            <a:endParaRPr spc="204"/>
          </a:p>
          <a:p>
            <a:pPr marL="441156" indent="-441156">
              <a:lnSpc>
                <a:spcPct val="110000"/>
              </a:lnSpc>
              <a:defRPr sz="3000" cap="all" spc="100">
                <a:solidFill>
                  <a:srgbClr val="FFFFFF"/>
                </a:solidFill>
              </a:defRPr>
            </a:pPr>
            <a:r>
              <a:t>Article 27</a:t>
            </a:r>
            <a:endParaRPr spc="204"/>
          </a:p>
          <a:p>
            <a:pPr marL="441156" indent="-441156">
              <a:lnSpc>
                <a:spcPct val="110000"/>
              </a:lnSpc>
              <a:defRPr sz="3000" cap="all" spc="100">
                <a:solidFill>
                  <a:srgbClr val="FFFFFF"/>
                </a:solidFill>
              </a:defRPr>
            </a:pPr>
            <a:r>
              <a:t>Article 28</a:t>
            </a:r>
          </a:p>
        </p:txBody>
      </p:sp>
      <p:pic>
        <p:nvPicPr>
          <p:cNvPr id="3" name="Picture 2" descr="A picture containing drawing&#10;&#10;Description automatically generated">
            <a:extLst>
              <a:ext uri="{FF2B5EF4-FFF2-40B4-BE49-F238E27FC236}">
                <a16:creationId xmlns:a16="http://schemas.microsoft.com/office/drawing/2014/main" id="{8A2D86CD-E63F-824B-992F-2D8811335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RS133998_32637_20191009_RRSA_VD_0169-scr.jpg" descr="RS133998_32637_20191009_RRSA_VD_0169-scr.jpg"/>
          <p:cNvPicPr>
            <a:picLocks noChangeAspect="1"/>
          </p:cNvPicPr>
          <p:nvPr/>
        </p:nvPicPr>
        <p:blipFill>
          <a:blip r:embed="rId2"/>
          <a:srcRect b="16298"/>
          <a:stretch>
            <a:fillRect/>
          </a:stretch>
        </p:blipFill>
        <p:spPr>
          <a:xfrm>
            <a:off x="-49082" y="-3"/>
            <a:ext cx="12290164" cy="6858005"/>
          </a:xfrm>
          <a:prstGeom prst="rect">
            <a:avLst/>
          </a:prstGeom>
          <a:ln w="12700">
            <a:miter lim="400000"/>
          </a:ln>
        </p:spPr>
      </p:pic>
      <p:sp>
        <p:nvSpPr>
          <p:cNvPr id="123" name="Rectangle"/>
          <p:cNvSpPr/>
          <p:nvPr/>
        </p:nvSpPr>
        <p:spPr>
          <a:xfrm>
            <a:off x="-5536" y="4033115"/>
            <a:ext cx="11509425" cy="783485"/>
          </a:xfrm>
          <a:prstGeom prst="rect">
            <a:avLst/>
          </a:prstGeom>
          <a:solidFill>
            <a:srgbClr val="00AEEF"/>
          </a:solidFill>
          <a:ln w="12700">
            <a:miter lim="400000"/>
          </a:ln>
        </p:spPr>
        <p:txBody>
          <a:bodyPr lIns="45718" tIns="45718" rIns="45718" bIns="45718" anchor="ctr"/>
          <a:lstStyle/>
          <a:p>
            <a:endParaRPr/>
          </a:p>
        </p:txBody>
      </p:sp>
      <p:sp>
        <p:nvSpPr>
          <p:cNvPr id="124" name="Rectangle"/>
          <p:cNvSpPr/>
          <p:nvPr/>
        </p:nvSpPr>
        <p:spPr>
          <a:xfrm>
            <a:off x="-39484" y="4813272"/>
            <a:ext cx="8838457" cy="783485"/>
          </a:xfrm>
          <a:prstGeom prst="rect">
            <a:avLst/>
          </a:prstGeom>
          <a:solidFill>
            <a:srgbClr val="000000"/>
          </a:solidFill>
          <a:ln w="12700">
            <a:miter lim="400000"/>
          </a:ln>
        </p:spPr>
        <p:txBody>
          <a:bodyPr lIns="45718" tIns="45718" rIns="45718" bIns="45718" anchor="ctr"/>
          <a:lstStyle/>
          <a:p>
            <a:endParaRPr/>
          </a:p>
        </p:txBody>
      </p:sp>
      <p:sp>
        <p:nvSpPr>
          <p:cNvPr id="125" name="Part 2A: It’s My Right – Activity Quiz"/>
          <p:cNvSpPr txBox="1"/>
          <p:nvPr/>
        </p:nvSpPr>
        <p:spPr>
          <a:xfrm>
            <a:off x="-5536" y="4033115"/>
            <a:ext cx="11509426" cy="783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14300" tIns="114300" rIns="114300" bIns="114300">
            <a:spAutoFit/>
          </a:bodyPr>
          <a:lstStyle>
            <a:lvl1pPr indent="88900">
              <a:lnSpc>
                <a:spcPct val="90000"/>
              </a:lnSpc>
              <a:defRPr sz="4000" b="1" cap="all" spc="250">
                <a:solidFill>
                  <a:srgbClr val="FFFFFF"/>
                </a:solidFill>
              </a:defRPr>
            </a:lvl1pPr>
          </a:lstStyle>
          <a:p>
            <a:r>
              <a:t>Part 2: It’s My Right – Activity Quiz </a:t>
            </a:r>
          </a:p>
        </p:txBody>
      </p:sp>
      <p:sp>
        <p:nvSpPr>
          <p:cNvPr id="126" name="Do you know your rights?"/>
          <p:cNvSpPr txBox="1"/>
          <p:nvPr/>
        </p:nvSpPr>
        <p:spPr>
          <a:xfrm>
            <a:off x="-39484" y="4838672"/>
            <a:ext cx="8838457" cy="783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lvl1pPr indent="88900">
              <a:lnSpc>
                <a:spcPct val="90000"/>
              </a:lnSpc>
              <a:defRPr sz="4000" b="1" cap="all" spc="250">
                <a:solidFill>
                  <a:srgbClr val="FFFFFF"/>
                </a:solidFill>
              </a:defRPr>
            </a:lvl1pPr>
          </a:lstStyle>
          <a:p>
            <a:r>
              <a:t>Do you know your rights?</a:t>
            </a:r>
          </a:p>
        </p:txBody>
      </p:sp>
      <p:sp>
        <p:nvSpPr>
          <p:cNvPr id="127" name="©Unicef/Dawe"/>
          <p:cNvSpPr txBox="1"/>
          <p:nvPr/>
        </p:nvSpPr>
        <p:spPr>
          <a:xfrm>
            <a:off x="124678" y="6541653"/>
            <a:ext cx="1122716" cy="264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solidFill>
                  <a:srgbClr val="FFFFFF"/>
                </a:solidFill>
              </a:defRPr>
            </a:lvl1pPr>
          </a:lstStyle>
          <a:p>
            <a:r>
              <a:t>© Unicef/Dawe</a:t>
            </a:r>
          </a:p>
        </p:txBody>
      </p:sp>
      <p:pic>
        <p:nvPicPr>
          <p:cNvPr id="9" name="Picture 8" descr="A picture containing drawing&#10;&#10;Description automatically generated">
            <a:extLst>
              <a:ext uri="{FF2B5EF4-FFF2-40B4-BE49-F238E27FC236}">
                <a16:creationId xmlns:a16="http://schemas.microsoft.com/office/drawing/2014/main" id="{226C2646-9C2B-7C40-8DA5-2B3CDA068F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1215</Words>
  <Application>Microsoft Office PowerPoint</Application>
  <PresentationFormat>Widescreen</PresentationFormat>
  <Paragraphs>84</Paragraphs>
  <Slides>20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Univers Next Pro Heavy Condensed</vt:lpstr>
      <vt:lpstr>Office Theme</vt:lpstr>
      <vt:lpstr>PowerPoint Presentation</vt:lpstr>
      <vt:lpstr>PowerPoint Presentation</vt:lpstr>
      <vt:lpstr>Article 12 (respect for the views of the child)</vt:lpstr>
      <vt:lpstr>Article 13 (freedom of expression)</vt:lpstr>
      <vt:lpstr>Article 24 (health and health services)</vt:lpstr>
      <vt:lpstr>Article 27 (adequate standard of living)</vt:lpstr>
      <vt:lpstr>Article 28 (right to education) </vt:lpstr>
      <vt:lpstr>Article 12 Article 13 Article 24 Article 27 Article 28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Sammy</dc:creator>
  <cp:lastModifiedBy>Ms Sammy</cp:lastModifiedBy>
  <cp:revision>6</cp:revision>
  <dcterms:modified xsi:type="dcterms:W3CDTF">2020-12-09T08:24:08Z</dcterms:modified>
</cp:coreProperties>
</file>