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ool" initials="JB" lastIdx="1" clrIdx="0">
    <p:extLst>
      <p:ext uri="{19B8F6BF-5375-455C-9EA6-DF929625EA0E}">
        <p15:presenceInfo xmlns:p15="http://schemas.microsoft.com/office/powerpoint/2012/main" userId="S::JessicaB@unicef.org.uk::b63dd9cd-4b07-4660-83b4-e92ccdb5b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3"/>
  </p:normalViewPr>
  <p:slideViewPr>
    <p:cSldViewPr snapToGrid="0" showGuides="1">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381000" y="685800"/>
            <a:ext cx="6096000" cy="3429000"/>
          </a:xfrm>
          <a:prstGeom prst="rect">
            <a:avLst/>
          </a:prstGeom>
        </p:spPr>
        <p:txBody>
          <a:bodyPr/>
          <a:lstStyle/>
          <a:p>
            <a:endParaRPr/>
          </a:p>
        </p:txBody>
      </p:sp>
      <p:sp>
        <p:nvSpPr>
          <p:cNvPr id="62" name="Shape 62"/>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Introduce children to the activity, reminding children to wear their “explorer hat” from Activity 4.</a:t>
            </a:r>
          </a:p>
          <a:p>
            <a:pPr>
              <a:defRPr sz="1800">
                <a:latin typeface="Calibri"/>
                <a:ea typeface="Calibri"/>
                <a:cs typeface="Calibri"/>
                <a:sym typeface="Calibri"/>
              </a:defRPr>
            </a:pPr>
            <a:r>
              <a:t>Instruct children to create their own explorer diary by folding two A4 pieces of paper in half and securing them together at the fold.</a:t>
            </a:r>
          </a:p>
          <a:p>
            <a:pPr>
              <a:defRPr sz="1800">
                <a:latin typeface="Calibri"/>
                <a:ea typeface="Calibri"/>
                <a:cs typeface="Calibri"/>
                <a:sym typeface="Calibri"/>
              </a:defRPr>
            </a:pPr>
            <a:r>
              <a:t>Encourage children to decorate the cover of their diary with pictures that inspire them to learn about the world – something like a drawing of Paddington’s suitcase that he carried when he travelled from Peru to London. </a:t>
            </a:r>
          </a:p>
          <a:p>
            <a:pPr>
              <a:defRPr sz="1800">
                <a:latin typeface="Calibri"/>
                <a:ea typeface="Calibri"/>
                <a:cs typeface="Calibri"/>
                <a:sym typeface="Calibri"/>
              </a:defRPr>
            </a:pPr>
            <a:endParaRPr/>
          </a:p>
          <a:p>
            <a:pPr>
              <a:defRPr sz="1800">
                <a:latin typeface="Calibri"/>
                <a:ea typeface="Calibri"/>
                <a:cs typeface="Calibri"/>
                <a:sym typeface="Calibri"/>
              </a:defRPr>
            </a:pPr>
            <a:r>
              <a:t>We are going to meet four new friends in this lesson who are all Youth Advocates on Climate Change; so you will need to create four pages in your diary to write what you learn about them. On each page, write the following headings:</a:t>
            </a:r>
          </a:p>
          <a:p>
            <a:pPr marL="342900" indent="-342900">
              <a:buSzPct val="100000"/>
              <a:buFont typeface="Symbol"/>
              <a:buChar char="·"/>
              <a:tabLst>
                <a:tab pos="685800" algn="l"/>
              </a:tabLst>
              <a:defRPr sz="1800" i="1">
                <a:latin typeface="Calibri"/>
                <a:ea typeface="Calibri"/>
                <a:cs typeface="Calibri"/>
                <a:sym typeface="Calibri"/>
              </a:defRPr>
            </a:pPr>
            <a:r>
              <a:t>Name of the Youth Advocate or Group:</a:t>
            </a:r>
          </a:p>
          <a:p>
            <a:pPr marL="342900" indent="-342900">
              <a:buSzPct val="100000"/>
              <a:buFont typeface="Symbol"/>
              <a:buChar char="·"/>
              <a:tabLst>
                <a:tab pos="685800" algn="l"/>
              </a:tabLst>
              <a:defRPr sz="1800" i="1">
                <a:latin typeface="Calibri"/>
                <a:ea typeface="Calibri"/>
                <a:cs typeface="Calibri"/>
                <a:sym typeface="Calibri"/>
              </a:defRPr>
            </a:pPr>
            <a:r>
              <a:t>Home country:</a:t>
            </a:r>
          </a:p>
          <a:p>
            <a:pPr marL="342900" indent="-342900">
              <a:buSzPct val="100000"/>
              <a:buFont typeface="Symbol"/>
              <a:buChar char="·"/>
              <a:tabLst>
                <a:tab pos="685800" algn="l"/>
              </a:tabLst>
              <a:defRPr sz="1800" i="1">
                <a:latin typeface="Calibri"/>
                <a:ea typeface="Calibri"/>
                <a:cs typeface="Calibri"/>
                <a:sym typeface="Calibri"/>
              </a:defRPr>
            </a:pPr>
            <a:r>
              <a:t>What is interesting about them:</a:t>
            </a:r>
          </a:p>
          <a:p>
            <a:pPr marL="342900" indent="-342900">
              <a:buSzPct val="100000"/>
              <a:buFont typeface="Symbol"/>
              <a:buChar char="·"/>
              <a:tabLst>
                <a:tab pos="685800" algn="l"/>
              </a:tabLst>
              <a:defRPr sz="1800" i="1">
                <a:latin typeface="Calibri"/>
                <a:ea typeface="Calibri"/>
                <a:cs typeface="Calibri"/>
                <a:sym typeface="Calibri"/>
              </a:defRPr>
            </a:pPr>
            <a:r>
              <a:t>How has climate change impacted their right to health, education and home?</a:t>
            </a:r>
          </a:p>
          <a:p>
            <a:pPr marL="342900" indent="-342900">
              <a:buSzPct val="100000"/>
              <a:buFont typeface="Symbol"/>
              <a:buChar char="·"/>
              <a:tabLst>
                <a:tab pos="685800" algn="l"/>
              </a:tabLst>
              <a:defRPr sz="1800" i="1">
                <a:latin typeface="Calibri"/>
                <a:ea typeface="Calibri"/>
                <a:cs typeface="Calibri"/>
                <a:sym typeface="Calibri"/>
              </a:defRPr>
            </a:pPr>
            <a:r>
              <a:t>How are they using their voice for change? What is their message?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381000" y="685800"/>
            <a:ext cx="6096000" cy="3429000"/>
          </a:xfrm>
          <a:prstGeom prst="rect">
            <a:avLst/>
          </a:prstGeom>
        </p:spPr>
        <p:txBody>
          <a:bodyPr/>
          <a:lstStyle/>
          <a:p>
            <a:endParaRPr/>
          </a:p>
        </p:txBody>
      </p:sp>
      <p:sp>
        <p:nvSpPr>
          <p:cNvPr id="74" name="Shape 74"/>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Introduce children to the activity, reminding children to wear their “explorer hat” from Activity 4.</a:t>
            </a:r>
          </a:p>
          <a:p>
            <a:pPr>
              <a:defRPr sz="1800">
                <a:latin typeface="Calibri"/>
                <a:ea typeface="Calibri"/>
                <a:cs typeface="Calibri"/>
                <a:sym typeface="Calibri"/>
              </a:defRPr>
            </a:pPr>
            <a:r>
              <a:t>Instruct children to create their own explorer diary by folding two A4 pieces of paper in half and securing them together at the fold.</a:t>
            </a:r>
          </a:p>
          <a:p>
            <a:pPr>
              <a:defRPr sz="1800">
                <a:latin typeface="Calibri"/>
                <a:ea typeface="Calibri"/>
                <a:cs typeface="Calibri"/>
                <a:sym typeface="Calibri"/>
              </a:defRPr>
            </a:pPr>
            <a:r>
              <a:t>Encourage children to decorate the cover of their diary with pictures that inspire them to learn about the world – something like a drawing of Paddington’s suitcase that he carried when he travelled from Peru to London. </a:t>
            </a:r>
          </a:p>
          <a:p>
            <a:pPr>
              <a:defRPr sz="1800">
                <a:latin typeface="Calibri"/>
                <a:ea typeface="Calibri"/>
                <a:cs typeface="Calibri"/>
                <a:sym typeface="Calibri"/>
              </a:defRPr>
            </a:pPr>
            <a:endParaRPr/>
          </a:p>
          <a:p>
            <a:pPr>
              <a:defRPr sz="1800">
                <a:latin typeface="Calibri"/>
                <a:ea typeface="Calibri"/>
                <a:cs typeface="Calibri"/>
                <a:sym typeface="Calibri"/>
              </a:defRPr>
            </a:pPr>
            <a:r>
              <a:t>We are going to meet four new friends in this lesson who are all Youth Advocates on Climate Change; so you will need to create four pages in your diary to write what you learn about them. On each page, write the following headings:</a:t>
            </a:r>
          </a:p>
          <a:p>
            <a:pPr marL="342900" indent="-342900">
              <a:buSzPct val="100000"/>
              <a:buFont typeface="Symbol"/>
              <a:buChar char="·"/>
              <a:tabLst>
                <a:tab pos="685800" algn="l"/>
              </a:tabLst>
              <a:defRPr sz="1800" i="1">
                <a:latin typeface="Calibri"/>
                <a:ea typeface="Calibri"/>
                <a:cs typeface="Calibri"/>
                <a:sym typeface="Calibri"/>
              </a:defRPr>
            </a:pPr>
            <a:r>
              <a:t>Name of the Youth Advocate or Group:</a:t>
            </a:r>
          </a:p>
          <a:p>
            <a:pPr marL="342900" indent="-342900">
              <a:buSzPct val="100000"/>
              <a:buFont typeface="Symbol"/>
              <a:buChar char="·"/>
              <a:tabLst>
                <a:tab pos="685800" algn="l"/>
              </a:tabLst>
              <a:defRPr sz="1800" i="1">
                <a:latin typeface="Calibri"/>
                <a:ea typeface="Calibri"/>
                <a:cs typeface="Calibri"/>
                <a:sym typeface="Calibri"/>
              </a:defRPr>
            </a:pPr>
            <a:r>
              <a:t>Home country:</a:t>
            </a:r>
          </a:p>
          <a:p>
            <a:pPr marL="342900" indent="-342900">
              <a:buSzPct val="100000"/>
              <a:buFont typeface="Symbol"/>
              <a:buChar char="·"/>
              <a:tabLst>
                <a:tab pos="685800" algn="l"/>
              </a:tabLst>
              <a:defRPr sz="1800" i="1">
                <a:latin typeface="Calibri"/>
                <a:ea typeface="Calibri"/>
                <a:cs typeface="Calibri"/>
                <a:sym typeface="Calibri"/>
              </a:defRPr>
            </a:pPr>
            <a:r>
              <a:t>What is interesting about them:</a:t>
            </a:r>
          </a:p>
          <a:p>
            <a:pPr marL="342900" indent="-342900">
              <a:buSzPct val="100000"/>
              <a:buFont typeface="Symbol"/>
              <a:buChar char="·"/>
              <a:tabLst>
                <a:tab pos="685800" algn="l"/>
              </a:tabLst>
              <a:defRPr sz="1800" i="1">
                <a:latin typeface="Calibri"/>
                <a:ea typeface="Calibri"/>
                <a:cs typeface="Calibri"/>
                <a:sym typeface="Calibri"/>
              </a:defRPr>
            </a:pPr>
            <a:r>
              <a:t>How has climate change impacted their right to health, education and home?</a:t>
            </a:r>
          </a:p>
          <a:p>
            <a:pPr marL="342900" indent="-342900">
              <a:buSzPct val="100000"/>
              <a:buFont typeface="Symbol"/>
              <a:buChar char="·"/>
              <a:tabLst>
                <a:tab pos="685800" algn="l"/>
              </a:tabLst>
              <a:defRPr sz="1800" i="1">
                <a:latin typeface="Calibri"/>
                <a:ea typeface="Calibri"/>
                <a:cs typeface="Calibri"/>
                <a:sym typeface="Calibri"/>
              </a:defRPr>
            </a:pPr>
            <a:r>
              <a:t>How are they using their voice for change? What is their message?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Introduce children to the activity, reminding children to wear their “explorer hat” from Activity 4.</a:t>
            </a:r>
          </a:p>
          <a:p>
            <a:pPr>
              <a:defRPr sz="1800">
                <a:latin typeface="Calibri"/>
                <a:ea typeface="Calibri"/>
                <a:cs typeface="Calibri"/>
                <a:sym typeface="Calibri"/>
              </a:defRPr>
            </a:pPr>
            <a:r>
              <a:t>Instruct children to create their own explorer diary by folding two A4 pieces of paper in half and securing them together at the fold.</a:t>
            </a:r>
          </a:p>
          <a:p>
            <a:pPr>
              <a:defRPr sz="1800">
                <a:latin typeface="Calibri"/>
                <a:ea typeface="Calibri"/>
                <a:cs typeface="Calibri"/>
                <a:sym typeface="Calibri"/>
              </a:defRPr>
            </a:pPr>
            <a:r>
              <a:t>Encourage children to decorate the cover of their diary with pictures that inspire them to learn about the world – something like a drawing of Paddington’s suitcase that he carried when he travelled from Peru to London. </a:t>
            </a:r>
          </a:p>
          <a:p>
            <a:pPr>
              <a:defRPr sz="1800">
                <a:latin typeface="Calibri"/>
                <a:ea typeface="Calibri"/>
                <a:cs typeface="Calibri"/>
                <a:sym typeface="Calibri"/>
              </a:defRPr>
            </a:pPr>
            <a:endParaRPr/>
          </a:p>
          <a:p>
            <a:pPr>
              <a:defRPr sz="1800">
                <a:latin typeface="Calibri"/>
                <a:ea typeface="Calibri"/>
                <a:cs typeface="Calibri"/>
                <a:sym typeface="Calibri"/>
              </a:defRPr>
            </a:pPr>
            <a:r>
              <a:t>We are going to meet four new friends in this lesson who are all Youth Advocates on Climate Change; so you will need to create four pages in your diary to write what you learn about them. On each page, write the following headings:</a:t>
            </a:r>
          </a:p>
          <a:p>
            <a:pPr marL="342900" indent="-342900">
              <a:buSzPct val="100000"/>
              <a:buFont typeface="Symbol"/>
              <a:buChar char="·"/>
              <a:tabLst>
                <a:tab pos="685800" algn="l"/>
              </a:tabLst>
              <a:defRPr sz="1800" i="1">
                <a:latin typeface="Calibri"/>
                <a:ea typeface="Calibri"/>
                <a:cs typeface="Calibri"/>
                <a:sym typeface="Calibri"/>
              </a:defRPr>
            </a:pPr>
            <a:r>
              <a:t>Name of the Youth Advocate or Group:</a:t>
            </a:r>
          </a:p>
          <a:p>
            <a:pPr marL="342900" indent="-342900">
              <a:buSzPct val="100000"/>
              <a:buFont typeface="Symbol"/>
              <a:buChar char="·"/>
              <a:tabLst>
                <a:tab pos="685800" algn="l"/>
              </a:tabLst>
              <a:defRPr sz="1800" i="1">
                <a:latin typeface="Calibri"/>
                <a:ea typeface="Calibri"/>
                <a:cs typeface="Calibri"/>
                <a:sym typeface="Calibri"/>
              </a:defRPr>
            </a:pPr>
            <a:r>
              <a:t>Home country:</a:t>
            </a:r>
          </a:p>
          <a:p>
            <a:pPr marL="342900" indent="-342900">
              <a:buSzPct val="100000"/>
              <a:buFont typeface="Symbol"/>
              <a:buChar char="·"/>
              <a:tabLst>
                <a:tab pos="685800" algn="l"/>
              </a:tabLst>
              <a:defRPr sz="1800" i="1">
                <a:latin typeface="Calibri"/>
                <a:ea typeface="Calibri"/>
                <a:cs typeface="Calibri"/>
                <a:sym typeface="Calibri"/>
              </a:defRPr>
            </a:pPr>
            <a:r>
              <a:t>What is interesting about them:</a:t>
            </a:r>
          </a:p>
          <a:p>
            <a:pPr marL="342900" indent="-342900">
              <a:buSzPct val="100000"/>
              <a:buFont typeface="Symbol"/>
              <a:buChar char="·"/>
              <a:tabLst>
                <a:tab pos="685800" algn="l"/>
              </a:tabLst>
              <a:defRPr sz="1800" i="1">
                <a:latin typeface="Calibri"/>
                <a:ea typeface="Calibri"/>
                <a:cs typeface="Calibri"/>
                <a:sym typeface="Calibri"/>
              </a:defRPr>
            </a:pPr>
            <a:r>
              <a:t>How has climate change impacted their right to health, education and home?</a:t>
            </a:r>
          </a:p>
          <a:p>
            <a:pPr marL="342900" indent="-342900">
              <a:buSzPct val="100000"/>
              <a:buFont typeface="Symbol"/>
              <a:buChar char="·"/>
              <a:tabLst>
                <a:tab pos="685800" algn="l"/>
              </a:tabLst>
              <a:defRPr sz="1800" i="1">
                <a:latin typeface="Calibri"/>
                <a:ea typeface="Calibri"/>
                <a:cs typeface="Calibri"/>
                <a:sym typeface="Calibri"/>
              </a:defRPr>
            </a:pPr>
            <a:r>
              <a:t>How are they using their voice for change? What is their message?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Introduce children to the activity, reminding children to wear their “explorer hat” from Activity 4.</a:t>
            </a:r>
          </a:p>
          <a:p>
            <a:pPr>
              <a:defRPr sz="1800">
                <a:latin typeface="Calibri"/>
                <a:ea typeface="Calibri"/>
                <a:cs typeface="Calibri"/>
                <a:sym typeface="Calibri"/>
              </a:defRPr>
            </a:pPr>
            <a:r>
              <a:t>Instruct children to create their own explorer diary by folding two A4 pieces of paper in half and securing them together at the fold.</a:t>
            </a:r>
          </a:p>
          <a:p>
            <a:pPr>
              <a:defRPr sz="1800">
                <a:latin typeface="Calibri"/>
                <a:ea typeface="Calibri"/>
                <a:cs typeface="Calibri"/>
                <a:sym typeface="Calibri"/>
              </a:defRPr>
            </a:pPr>
            <a:r>
              <a:t>Encourage children to decorate the cover of their diary with pictures that inspire them to learn about the world – something like a drawing of Paddington’s suitcase that he carried when he travelled from Peru to London. </a:t>
            </a:r>
          </a:p>
          <a:p>
            <a:pPr>
              <a:defRPr sz="1800">
                <a:latin typeface="Calibri"/>
                <a:ea typeface="Calibri"/>
                <a:cs typeface="Calibri"/>
                <a:sym typeface="Calibri"/>
              </a:defRPr>
            </a:pPr>
            <a:endParaRPr/>
          </a:p>
          <a:p>
            <a:pPr>
              <a:defRPr sz="1800">
                <a:latin typeface="Calibri"/>
                <a:ea typeface="Calibri"/>
                <a:cs typeface="Calibri"/>
                <a:sym typeface="Calibri"/>
              </a:defRPr>
            </a:pPr>
            <a:r>
              <a:t>We are going to meet four new friends in this lesson who are all Youth Advocates on Climate Change; so you will need to create four pages in your diary to write what you learn about them. On each page, write the following headings:</a:t>
            </a:r>
          </a:p>
          <a:p>
            <a:pPr marL="342900" indent="-342900">
              <a:buSzPct val="100000"/>
              <a:buFont typeface="Symbol"/>
              <a:buChar char="·"/>
              <a:tabLst>
                <a:tab pos="685800" algn="l"/>
              </a:tabLst>
              <a:defRPr sz="1800" i="1">
                <a:latin typeface="Calibri"/>
                <a:ea typeface="Calibri"/>
                <a:cs typeface="Calibri"/>
                <a:sym typeface="Calibri"/>
              </a:defRPr>
            </a:pPr>
            <a:r>
              <a:t>Name of the Youth Advocate or Group:</a:t>
            </a:r>
          </a:p>
          <a:p>
            <a:pPr marL="342900" indent="-342900">
              <a:buSzPct val="100000"/>
              <a:buFont typeface="Symbol"/>
              <a:buChar char="·"/>
              <a:tabLst>
                <a:tab pos="685800" algn="l"/>
              </a:tabLst>
              <a:defRPr sz="1800" i="1">
                <a:latin typeface="Calibri"/>
                <a:ea typeface="Calibri"/>
                <a:cs typeface="Calibri"/>
                <a:sym typeface="Calibri"/>
              </a:defRPr>
            </a:pPr>
            <a:r>
              <a:t>Home country:</a:t>
            </a:r>
          </a:p>
          <a:p>
            <a:pPr marL="342900" indent="-342900">
              <a:buSzPct val="100000"/>
              <a:buFont typeface="Symbol"/>
              <a:buChar char="·"/>
              <a:tabLst>
                <a:tab pos="685800" algn="l"/>
              </a:tabLst>
              <a:defRPr sz="1800" i="1">
                <a:latin typeface="Calibri"/>
                <a:ea typeface="Calibri"/>
                <a:cs typeface="Calibri"/>
                <a:sym typeface="Calibri"/>
              </a:defRPr>
            </a:pPr>
            <a:r>
              <a:t>What is interesting about them:</a:t>
            </a:r>
          </a:p>
          <a:p>
            <a:pPr marL="342900" indent="-342900">
              <a:buSzPct val="100000"/>
              <a:buFont typeface="Symbol"/>
              <a:buChar char="·"/>
              <a:tabLst>
                <a:tab pos="685800" algn="l"/>
              </a:tabLst>
              <a:defRPr sz="1800" i="1">
                <a:latin typeface="Calibri"/>
                <a:ea typeface="Calibri"/>
                <a:cs typeface="Calibri"/>
                <a:sym typeface="Calibri"/>
              </a:defRPr>
            </a:pPr>
            <a:r>
              <a:t>How has climate change impacted their right to health, education and home?</a:t>
            </a:r>
          </a:p>
          <a:p>
            <a:pPr marL="342900" indent="-342900">
              <a:buSzPct val="100000"/>
              <a:buFont typeface="Symbol"/>
              <a:buChar char="·"/>
              <a:tabLst>
                <a:tab pos="685800" algn="l"/>
              </a:tabLst>
              <a:defRPr sz="1800" i="1">
                <a:latin typeface="Calibri"/>
                <a:ea typeface="Calibri"/>
                <a:cs typeface="Calibri"/>
                <a:sym typeface="Calibri"/>
              </a:defRPr>
            </a:pPr>
            <a:r>
              <a:t>How are they using their voice for change? What is their message?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8463951" y="6224225"/>
            <a:ext cx="273653"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imple copy">
    <p:bg>
      <p:bgPr>
        <a:solidFill>
          <a:srgbClr val="FFFFFF"/>
        </a:solid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8463951" y="6224225"/>
            <a:ext cx="273653"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ue slide">
    <p:spTree>
      <p:nvGrpSpPr>
        <p:cNvPr id="1" name=""/>
        <p:cNvGrpSpPr/>
        <p:nvPr/>
      </p:nvGrpSpPr>
      <p:grpSpPr>
        <a:xfrm>
          <a:off x="0" y="0"/>
          <a:ext cx="0" cy="0"/>
          <a:chOff x="0" y="0"/>
          <a:chExt cx="0" cy="0"/>
        </a:xfrm>
      </p:grpSpPr>
      <p:sp>
        <p:nvSpPr>
          <p:cNvPr id="25" name="Happy, healthy lives"/>
          <p:cNvSpPr txBox="1">
            <a:spLocks noGrp="1"/>
          </p:cNvSpPr>
          <p:nvPr>
            <p:ph type="title" hasCustomPrompt="1"/>
          </p:nvPr>
        </p:nvSpPr>
        <p:spPr>
          <a:prstGeom prst="rect">
            <a:avLst/>
          </a:prstGeom>
        </p:spPr>
        <p:txBody>
          <a:bodyPr/>
          <a:lstStyle/>
          <a:p>
            <a:r>
              <a:t> Happy, healthy lives </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4" name="ANY QUESTIONS?"/>
          <p:cNvSpPr txBox="1">
            <a:spLocks noGrp="1"/>
          </p:cNvSpPr>
          <p:nvPr>
            <p:ph type="title" hasCustomPrompt="1"/>
          </p:nvPr>
        </p:nvSpPr>
        <p:spPr>
          <a:xfrm>
            <a:off x="-3" y="5167888"/>
            <a:ext cx="8219665" cy="1022576"/>
          </a:xfrm>
          <a:prstGeom prst="rect">
            <a:avLst/>
          </a:prstGeom>
          <a:solidFill>
            <a:srgbClr val="000000">
              <a:alpha val="70000"/>
            </a:srgbClr>
          </a:solidFill>
        </p:spPr>
        <p:txBody>
          <a:bodyPr anchor="ctr"/>
          <a:lstStyle>
            <a:lvl1pPr>
              <a:defRPr sz="6000" cap="none"/>
            </a:lvl1pPr>
          </a:lstStyle>
          <a:p>
            <a:r>
              <a:t>ANY QUESTIONS?</a:t>
            </a:r>
          </a:p>
        </p:txBody>
      </p:sp>
      <p:sp>
        <p:nvSpPr>
          <p:cNvPr id="35" name="Slide Number"/>
          <p:cNvSpPr txBox="1">
            <a:spLocks noGrp="1"/>
          </p:cNvSpPr>
          <p:nvPr>
            <p:ph type="sldNum" sz="quarter" idx="2"/>
          </p:nvPr>
        </p:nvSpPr>
        <p:spPr>
          <a:xfrm>
            <a:off x="8463951" y="6224225"/>
            <a:ext cx="273653"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42"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3" name="ANY QUESTIONS?"/>
          <p:cNvSpPr txBox="1">
            <a:spLocks noGrp="1"/>
          </p:cNvSpPr>
          <p:nvPr>
            <p:ph type="title" hasCustomPrompt="1"/>
          </p:nvPr>
        </p:nvSpPr>
        <p:spPr>
          <a:xfrm>
            <a:off x="-3" y="5167888"/>
            <a:ext cx="8219665" cy="1022576"/>
          </a:xfrm>
          <a:prstGeom prst="rect">
            <a:avLst/>
          </a:prstGeom>
          <a:solidFill>
            <a:srgbClr val="000000">
              <a:alpha val="70000"/>
            </a:srgbClr>
          </a:solidFill>
        </p:spPr>
        <p:txBody>
          <a:bodyPr anchor="ctr"/>
          <a:lstStyle>
            <a:lvl1pPr>
              <a:defRPr sz="6000" cap="none"/>
            </a:lvl1pPr>
          </a:lstStyle>
          <a:p>
            <a:r>
              <a:t>ANY QUESTIONS?</a:t>
            </a:r>
          </a:p>
        </p:txBody>
      </p:sp>
      <p:sp>
        <p:nvSpPr>
          <p:cNvPr id="44" name="Slide Number"/>
          <p:cNvSpPr txBox="1">
            <a:spLocks noGrp="1"/>
          </p:cNvSpPr>
          <p:nvPr>
            <p:ph type="sldNum" sz="quarter" idx="2"/>
          </p:nvPr>
        </p:nvSpPr>
        <p:spPr>
          <a:xfrm>
            <a:off x="8463951" y="6224225"/>
            <a:ext cx="273653"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Happy, healthy lives"/>
          <p:cNvSpPr txBox="1">
            <a:spLocks noGrp="1"/>
          </p:cNvSpPr>
          <p:nvPr>
            <p:ph type="title" hasCustomPrompt="1"/>
          </p:nvPr>
        </p:nvSpPr>
        <p:spPr>
          <a:xfrm>
            <a:off x="359999" y="261443"/>
            <a:ext cx="11247589" cy="877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p>
            <a:r>
              <a:t> Happy, healthy lives </a:t>
            </a:r>
          </a:p>
        </p:txBody>
      </p:sp>
      <p:sp>
        <p:nvSpPr>
          <p:cNvPr id="3"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j-lt"/>
          <a:ea typeface="+mj-ea"/>
          <a:cs typeface="+mj-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eshare.unicef.org/archive/15179-NYHQ-CLIMATE-MARCH-MIX-HD-2AM408TVFBP0.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UN052528.jpg" descr="UN052528.jpg"/>
          <p:cNvPicPr>
            <a:picLocks noChangeAspect="1"/>
          </p:cNvPicPr>
          <p:nvPr/>
        </p:nvPicPr>
        <p:blipFill rotWithShape="1">
          <a:blip r:embed="rId3"/>
          <a:srcRect l="-195" t="15756" r="995" b="726"/>
          <a:stretch/>
        </p:blipFill>
        <p:spPr>
          <a:xfrm>
            <a:off x="-26795" y="0"/>
            <a:ext cx="12218795" cy="6858000"/>
          </a:xfrm>
          <a:prstGeom prst="rect">
            <a:avLst/>
          </a:prstGeom>
          <a:ln w="12700">
            <a:miter lim="400000"/>
          </a:ln>
        </p:spPr>
      </p:pic>
      <p:sp>
        <p:nvSpPr>
          <p:cNvPr id="55" name="Rectangle"/>
          <p:cNvSpPr/>
          <p:nvPr/>
        </p:nvSpPr>
        <p:spPr>
          <a:xfrm>
            <a:off x="-5535" y="5337400"/>
            <a:ext cx="10436044" cy="783489"/>
          </a:xfrm>
          <a:prstGeom prst="rect">
            <a:avLst/>
          </a:prstGeom>
          <a:solidFill>
            <a:srgbClr val="000000"/>
          </a:solidFill>
          <a:ln w="12700">
            <a:miter lim="400000"/>
          </a:ln>
        </p:spPr>
        <p:txBody>
          <a:bodyPr lIns="45718" tIns="45718" rIns="45718" bIns="45718" anchor="ctr"/>
          <a:lstStyle/>
          <a:p>
            <a:endParaRPr/>
          </a:p>
        </p:txBody>
      </p:sp>
      <p:sp>
        <p:nvSpPr>
          <p:cNvPr id="56" name="Part 1A: Climate Change Quiz"/>
          <p:cNvSpPr txBox="1"/>
          <p:nvPr/>
        </p:nvSpPr>
        <p:spPr>
          <a:xfrm>
            <a:off x="67732" y="5367344"/>
            <a:ext cx="11329707" cy="783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lvl1pPr indent="88900">
              <a:lnSpc>
                <a:spcPct val="90000"/>
              </a:lnSpc>
              <a:defRPr sz="4000" b="1" cap="all" spc="250">
                <a:solidFill>
                  <a:srgbClr val="FFFFFF"/>
                </a:solidFill>
              </a:defRPr>
            </a:lvl1pPr>
          </a:lstStyle>
          <a:p>
            <a:r>
              <a:rPr dirty="0"/>
              <a:t>Education for a better future</a:t>
            </a:r>
          </a:p>
        </p:txBody>
      </p:sp>
      <p:grpSp>
        <p:nvGrpSpPr>
          <p:cNvPr id="59" name="Group"/>
          <p:cNvGrpSpPr/>
          <p:nvPr/>
        </p:nvGrpSpPr>
        <p:grpSpPr>
          <a:xfrm>
            <a:off x="-26794" y="4580460"/>
            <a:ext cx="3703745" cy="783483"/>
            <a:chOff x="0" y="-1"/>
            <a:chExt cx="3703743" cy="783482"/>
          </a:xfrm>
        </p:grpSpPr>
        <p:sp>
          <p:nvSpPr>
            <p:cNvPr id="57" name="Rectangle"/>
            <p:cNvSpPr/>
            <p:nvPr/>
          </p:nvSpPr>
          <p:spPr>
            <a:xfrm>
              <a:off x="-1" y="-2"/>
              <a:ext cx="3575310" cy="758893"/>
            </a:xfrm>
            <a:prstGeom prst="rect">
              <a:avLst/>
            </a:prstGeom>
            <a:solidFill>
              <a:srgbClr val="00AEEF"/>
            </a:solidFill>
            <a:ln w="12700" cap="flat">
              <a:noFill/>
              <a:miter lim="400000"/>
            </a:ln>
            <a:effectLst/>
          </p:spPr>
          <p:txBody>
            <a:bodyPr wrap="square" lIns="45718" tIns="45718" rIns="45718" bIns="45718" numCol="1" anchor="ctr">
              <a:noAutofit/>
            </a:bodyPr>
            <a:lstStyle/>
            <a:p>
              <a:endParaRPr/>
            </a:p>
          </p:txBody>
        </p:sp>
        <p:sp>
          <p:nvSpPr>
            <p:cNvPr id="58" name="ACTIVITY 1"/>
            <p:cNvSpPr txBox="1"/>
            <p:nvPr/>
          </p:nvSpPr>
          <p:spPr>
            <a:xfrm>
              <a:off x="128446" y="0"/>
              <a:ext cx="3575298" cy="7834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4300" tIns="114300" rIns="114300" bIns="114300" numCol="1" anchor="t">
              <a:spAutoFit/>
            </a:bodyPr>
            <a:lstStyle>
              <a:lvl1pPr indent="88900">
                <a:lnSpc>
                  <a:spcPct val="90000"/>
                </a:lnSpc>
                <a:defRPr sz="4000" b="1" cap="all" spc="250">
                  <a:solidFill>
                    <a:srgbClr val="FFFFFF"/>
                  </a:solidFill>
                </a:defRPr>
              </a:lvl1pPr>
            </a:lstStyle>
            <a:p>
              <a:r>
                <a:rPr dirty="0"/>
                <a:t>ACTIVITY 7</a:t>
              </a:r>
            </a:p>
          </p:txBody>
        </p:sp>
      </p:grpSp>
      <p:sp>
        <p:nvSpPr>
          <p:cNvPr id="60" name="© Unicef/Ayene"/>
          <p:cNvSpPr txBox="1"/>
          <p:nvPr/>
        </p:nvSpPr>
        <p:spPr>
          <a:xfrm>
            <a:off x="3280924" y="6532785"/>
            <a:ext cx="8741576" cy="287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6200" tIns="76200" rIns="76200" bIns="76200">
            <a:spAutoFit/>
          </a:bodyPr>
          <a:lstStyle>
            <a:lvl1pPr algn="r" defTabSz="457200">
              <a:lnSpc>
                <a:spcPct val="107916"/>
              </a:lnSpc>
              <a:spcBef>
                <a:spcPts val="800"/>
              </a:spcBef>
              <a:defRPr sz="1000">
                <a:solidFill>
                  <a:srgbClr val="FFFFFF"/>
                </a:solidFill>
                <a:uFill>
                  <a:solidFill>
                    <a:srgbClr val="000000"/>
                  </a:solidFill>
                </a:uFill>
              </a:defRPr>
            </a:lvl1pPr>
          </a:lstStyle>
          <a:p>
            <a:r>
              <a:t>Nine-year-old Sulem fills up a jerry can, helping her family to gather water in her village in Ethiopia. © Unicef/Ayene</a:t>
            </a:r>
          </a:p>
        </p:txBody>
      </p:sp>
      <p:pic>
        <p:nvPicPr>
          <p:cNvPr id="10" name="Picture 9" descr="A picture containing food&#10;&#10;Description automatically generated">
            <a:extLst>
              <a:ext uri="{FF2B5EF4-FFF2-40B4-BE49-F238E27FC236}">
                <a16:creationId xmlns:a16="http://schemas.microsoft.com/office/drawing/2014/main" id="{23A9353B-3533-184E-BB97-E1A2AB33F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ADD_TexturesBackground_03.jpeg" descr="PADD_TexturesBackground_03.jpeg"/>
          <p:cNvPicPr>
            <a:picLocks noChangeAspect="1"/>
          </p:cNvPicPr>
          <p:nvPr/>
        </p:nvPicPr>
        <p:blipFill>
          <a:blip r:embed="rId3"/>
          <a:srcRect t="20823"/>
          <a:stretch>
            <a:fillRect/>
          </a:stretch>
        </p:blipFill>
        <p:spPr>
          <a:xfrm>
            <a:off x="-47102" y="0"/>
            <a:ext cx="12267887" cy="6868254"/>
          </a:xfrm>
          <a:prstGeom prst="rect">
            <a:avLst/>
          </a:prstGeom>
          <a:ln w="12700">
            <a:miter lim="400000"/>
          </a:ln>
        </p:spPr>
      </p:pic>
      <p:sp>
        <p:nvSpPr>
          <p:cNvPr id="67" name="Part 1A: Climate Change Quiz"/>
          <p:cNvSpPr txBox="1"/>
          <p:nvPr/>
        </p:nvSpPr>
        <p:spPr>
          <a:xfrm>
            <a:off x="3057524" y="3961170"/>
            <a:ext cx="9332211" cy="78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4300" tIns="114300" rIns="114300" bIns="114300">
            <a:spAutoFit/>
          </a:bodyPr>
          <a:lstStyle>
            <a:lvl1pPr indent="88900">
              <a:lnSpc>
                <a:spcPct val="90000"/>
              </a:lnSpc>
              <a:defRPr sz="4000" b="1" cap="all" spc="250">
                <a:solidFill>
                  <a:srgbClr val="FFFFFF"/>
                </a:solidFill>
              </a:defRPr>
            </a:lvl1pPr>
          </a:lstStyle>
          <a:p>
            <a:endParaRPr dirty="0"/>
          </a:p>
        </p:txBody>
      </p:sp>
      <p:pic>
        <p:nvPicPr>
          <p:cNvPr id="71" name="mov_CGI_Placement_01_.png" descr="mov_CGI_Placement_01_.png"/>
          <p:cNvPicPr>
            <a:picLocks noChangeAspect="1"/>
          </p:cNvPicPr>
          <p:nvPr/>
        </p:nvPicPr>
        <p:blipFill rotWithShape="1">
          <a:blip r:embed="rId4"/>
          <a:srcRect l="9599" t="14921" r="9644" b="16629"/>
          <a:stretch/>
        </p:blipFill>
        <p:spPr>
          <a:xfrm>
            <a:off x="2795369" y="263490"/>
            <a:ext cx="5729159" cy="4855998"/>
          </a:xfrm>
          <a:prstGeom prst="rect">
            <a:avLst/>
          </a:prstGeom>
          <a:ln w="12700">
            <a:miter lim="400000"/>
          </a:ln>
        </p:spPr>
      </p:pic>
      <p:pic>
        <p:nvPicPr>
          <p:cNvPr id="72" name="Pads trademark black transparent.png" descr="Pads trademark black transparent.png"/>
          <p:cNvPicPr>
            <a:picLocks noChangeAspect="1"/>
          </p:cNvPicPr>
          <p:nvPr/>
        </p:nvPicPr>
        <p:blipFill>
          <a:blip r:embed="rId5"/>
          <a:stretch>
            <a:fillRect/>
          </a:stretch>
        </p:blipFill>
        <p:spPr>
          <a:xfrm>
            <a:off x="9781105" y="5832485"/>
            <a:ext cx="1968394" cy="714865"/>
          </a:xfrm>
          <a:prstGeom prst="rect">
            <a:avLst/>
          </a:prstGeom>
          <a:ln w="12700">
            <a:miter lim="400000"/>
          </a:ln>
        </p:spPr>
      </p:pic>
      <p:pic>
        <p:nvPicPr>
          <p:cNvPr id="14" name="Picture 13" descr="A picture containing food&#10;&#10;Description automatically generated">
            <a:extLst>
              <a:ext uri="{FF2B5EF4-FFF2-40B4-BE49-F238E27FC236}">
                <a16:creationId xmlns:a16="http://schemas.microsoft.com/office/drawing/2014/main" id="{89E96C85-F0B2-DD44-AA54-82BBA0CC84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
        <p:nvSpPr>
          <p:cNvPr id="16" name="Rectangle">
            <a:extLst>
              <a:ext uri="{FF2B5EF4-FFF2-40B4-BE49-F238E27FC236}">
                <a16:creationId xmlns:a16="http://schemas.microsoft.com/office/drawing/2014/main" id="{4D10435C-6CEB-4A43-B99E-8DEA0B1BC8DF}"/>
              </a:ext>
            </a:extLst>
          </p:cNvPr>
          <p:cNvSpPr/>
          <p:nvPr/>
        </p:nvSpPr>
        <p:spPr>
          <a:xfrm>
            <a:off x="-47100" y="5337400"/>
            <a:ext cx="9356919" cy="783489"/>
          </a:xfrm>
          <a:prstGeom prst="rect">
            <a:avLst/>
          </a:prstGeom>
          <a:solidFill>
            <a:srgbClr val="000000"/>
          </a:solidFill>
          <a:ln w="12700">
            <a:miter lim="400000"/>
          </a:ln>
        </p:spPr>
        <p:txBody>
          <a:bodyPr lIns="45718" tIns="45718" rIns="45718" bIns="45718" anchor="ctr"/>
          <a:lstStyle/>
          <a:p>
            <a:endParaRPr/>
          </a:p>
        </p:txBody>
      </p:sp>
      <p:sp>
        <p:nvSpPr>
          <p:cNvPr id="17" name="Part 1A: Climate Change Quiz">
            <a:extLst>
              <a:ext uri="{FF2B5EF4-FFF2-40B4-BE49-F238E27FC236}">
                <a16:creationId xmlns:a16="http://schemas.microsoft.com/office/drawing/2014/main" id="{848B080C-9CB1-E746-A159-0751B18C3AD0}"/>
              </a:ext>
            </a:extLst>
          </p:cNvPr>
          <p:cNvSpPr txBox="1"/>
          <p:nvPr/>
        </p:nvSpPr>
        <p:spPr>
          <a:xfrm>
            <a:off x="74113" y="5367033"/>
            <a:ext cx="11329707" cy="783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lvl1pPr indent="88900">
              <a:lnSpc>
                <a:spcPct val="90000"/>
              </a:lnSpc>
              <a:defRPr sz="4000" b="1" cap="all" spc="250">
                <a:solidFill>
                  <a:srgbClr val="FFFFFF"/>
                </a:solidFill>
              </a:defRPr>
            </a:lvl1pPr>
          </a:lstStyle>
          <a:p>
            <a:r>
              <a:rPr lang="en-GB" dirty="0"/>
              <a:t>Create an explorer's diary</a:t>
            </a:r>
          </a:p>
        </p:txBody>
      </p:sp>
      <p:grpSp>
        <p:nvGrpSpPr>
          <p:cNvPr id="18" name="Group">
            <a:extLst>
              <a:ext uri="{FF2B5EF4-FFF2-40B4-BE49-F238E27FC236}">
                <a16:creationId xmlns:a16="http://schemas.microsoft.com/office/drawing/2014/main" id="{6E48B98A-D496-EB4F-BB30-3F70FDC2E7BA}"/>
              </a:ext>
            </a:extLst>
          </p:cNvPr>
          <p:cNvGrpSpPr/>
          <p:nvPr/>
        </p:nvGrpSpPr>
        <p:grpSpPr>
          <a:xfrm>
            <a:off x="-26795" y="4580459"/>
            <a:ext cx="3703747" cy="783485"/>
            <a:chOff x="-1" y="-2"/>
            <a:chExt cx="3703745" cy="783484"/>
          </a:xfrm>
        </p:grpSpPr>
        <p:sp>
          <p:nvSpPr>
            <p:cNvPr id="19" name="Rectangle">
              <a:extLst>
                <a:ext uri="{FF2B5EF4-FFF2-40B4-BE49-F238E27FC236}">
                  <a16:creationId xmlns:a16="http://schemas.microsoft.com/office/drawing/2014/main" id="{4AFE0736-F26C-C04C-AC8A-8D9EBA826E94}"/>
                </a:ext>
              </a:extLst>
            </p:cNvPr>
            <p:cNvSpPr/>
            <p:nvPr/>
          </p:nvSpPr>
          <p:spPr>
            <a:xfrm>
              <a:off x="-1" y="-2"/>
              <a:ext cx="2527107" cy="758893"/>
            </a:xfrm>
            <a:prstGeom prst="rect">
              <a:avLst/>
            </a:prstGeom>
            <a:solidFill>
              <a:srgbClr val="00AEEF"/>
            </a:solidFill>
            <a:ln w="12700" cap="flat">
              <a:noFill/>
              <a:miter lim="400000"/>
            </a:ln>
            <a:effectLst/>
          </p:spPr>
          <p:txBody>
            <a:bodyPr wrap="square" lIns="45718" tIns="45718" rIns="45718" bIns="45718" numCol="1" anchor="ctr">
              <a:noAutofit/>
            </a:bodyPr>
            <a:lstStyle/>
            <a:p>
              <a:endParaRPr/>
            </a:p>
          </p:txBody>
        </p:sp>
        <p:sp>
          <p:nvSpPr>
            <p:cNvPr id="20" name="ACTIVITY 1">
              <a:extLst>
                <a:ext uri="{FF2B5EF4-FFF2-40B4-BE49-F238E27FC236}">
                  <a16:creationId xmlns:a16="http://schemas.microsoft.com/office/drawing/2014/main" id="{3B51271A-9A33-084C-848C-1E5E935F3F8D}"/>
                </a:ext>
              </a:extLst>
            </p:cNvPr>
            <p:cNvSpPr txBox="1"/>
            <p:nvPr/>
          </p:nvSpPr>
          <p:spPr>
            <a:xfrm>
              <a:off x="128446" y="0"/>
              <a:ext cx="3575298" cy="7834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4300" tIns="114300" rIns="114300" bIns="114300" numCol="1" anchor="t">
              <a:spAutoFit/>
            </a:bodyPr>
            <a:lstStyle>
              <a:lvl1pPr indent="88900">
                <a:lnSpc>
                  <a:spcPct val="90000"/>
                </a:lnSpc>
                <a:defRPr sz="4000" b="1" cap="all" spc="250">
                  <a:solidFill>
                    <a:srgbClr val="FFFFFF"/>
                  </a:solidFill>
                </a:defRPr>
              </a:lvl1pPr>
            </a:lstStyle>
            <a:p>
              <a:r>
                <a:rPr lang="en-GB" dirty="0"/>
                <a:t>PART 1</a:t>
              </a:r>
              <a:endParaRPr dirty="0"/>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E43D680F-96CE-F84D-885B-1D761286CBBA}"/>
              </a:ext>
            </a:extLst>
          </p:cNvPr>
          <p:cNvSpPr/>
          <p:nvPr/>
        </p:nvSpPr>
        <p:spPr>
          <a:xfrm>
            <a:off x="4978400" y="0"/>
            <a:ext cx="7213601" cy="6858000"/>
          </a:xfrm>
          <a:prstGeom prst="rect">
            <a:avLst/>
          </a:prstGeom>
          <a:solidFill>
            <a:srgbClr val="00AEEF"/>
          </a:solidFill>
          <a:ln w="12700">
            <a:miter lim="400000"/>
          </a:ln>
        </p:spPr>
        <p:txBody>
          <a:bodyPr lIns="45718" tIns="45718" rIns="45718" bIns="45718" anchor="ctr"/>
          <a:lstStyle/>
          <a:p>
            <a:endParaRPr/>
          </a:p>
        </p:txBody>
      </p:sp>
      <p:sp>
        <p:nvSpPr>
          <p:cNvPr id="76" name="Rectangle"/>
          <p:cNvSpPr/>
          <p:nvPr/>
        </p:nvSpPr>
        <p:spPr>
          <a:xfrm>
            <a:off x="-1" y="0"/>
            <a:ext cx="8466667" cy="737526"/>
          </a:xfrm>
          <a:prstGeom prst="rect">
            <a:avLst/>
          </a:prstGeom>
          <a:solidFill>
            <a:srgbClr val="000000"/>
          </a:solidFill>
          <a:ln w="3175">
            <a:noFill/>
            <a:miter lim="400000"/>
          </a:ln>
        </p:spPr>
        <p:txBody>
          <a:bodyPr lIns="45718" tIns="45718" rIns="45718" bIns="45718" anchor="ctr"/>
          <a:lstStyle/>
          <a:p>
            <a:endParaRPr dirty="0"/>
          </a:p>
        </p:txBody>
      </p:sp>
      <p:sp>
        <p:nvSpPr>
          <p:cNvPr id="78" name="Do you know your rights?"/>
          <p:cNvSpPr txBox="1"/>
          <p:nvPr/>
        </p:nvSpPr>
        <p:spPr>
          <a:xfrm>
            <a:off x="5777225" y="999067"/>
            <a:ext cx="6292508" cy="859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p>
            <a:pPr lvl="1">
              <a:lnSpc>
                <a:spcPct val="110000"/>
              </a:lnSpc>
              <a:defRPr sz="2100" b="1" cap="all" spc="157">
                <a:solidFill>
                  <a:srgbClr val="FDFDFD"/>
                </a:solidFill>
              </a:defRPr>
            </a:pPr>
            <a:r>
              <a:rPr dirty="0"/>
              <a:t>Youth Advocate Profile #1 — </a:t>
            </a:r>
            <a:r>
              <a:rPr dirty="0" err="1"/>
              <a:t>ThOMPSON</a:t>
            </a:r>
            <a:r>
              <a:rPr dirty="0"/>
              <a:t> FROM ZAMBIA</a:t>
            </a:r>
          </a:p>
        </p:txBody>
      </p:sp>
      <p:pic>
        <p:nvPicPr>
          <p:cNvPr id="79" name="DSC_1814.JPG" descr="DSC_1814.JPG"/>
          <p:cNvPicPr>
            <a:picLocks noChangeAspect="1"/>
          </p:cNvPicPr>
          <p:nvPr/>
        </p:nvPicPr>
        <p:blipFill rotWithShape="1">
          <a:blip r:embed="rId2"/>
          <a:srcRect l="7949" t="5556" r="27662" b="50373"/>
          <a:stretch/>
        </p:blipFill>
        <p:spPr>
          <a:xfrm>
            <a:off x="283757" y="999067"/>
            <a:ext cx="5270376" cy="5410799"/>
          </a:xfrm>
          <a:prstGeom prst="rect">
            <a:avLst/>
          </a:prstGeom>
          <a:ln w="12700">
            <a:miter lim="400000"/>
          </a:ln>
        </p:spPr>
      </p:pic>
      <p:sp>
        <p:nvSpPr>
          <p:cNvPr id="80" name="Sixteen-year-old Nawiinga Malambo is a climate ambassador in the southern Africa country of Zambia who takes part in a Unicef programme called Unite4Climate.…"/>
          <p:cNvSpPr txBox="1"/>
          <p:nvPr/>
        </p:nvSpPr>
        <p:spPr>
          <a:xfrm>
            <a:off x="5833260" y="2108625"/>
            <a:ext cx="6079614" cy="3785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457200">
              <a:defRPr sz="1500">
                <a:solidFill>
                  <a:srgbClr val="FFFFFF"/>
                </a:solidFill>
                <a:uFill>
                  <a:solidFill>
                    <a:srgbClr val="000000"/>
                  </a:solidFill>
                </a:uFill>
              </a:defRPr>
            </a:pPr>
            <a:r>
              <a:rPr dirty="0"/>
              <a:t>Eighteen-year-old Thompson Manda is a climate ambassador in the southern Africa country of Zambia.  </a:t>
            </a:r>
          </a:p>
          <a:p>
            <a:pPr defTabSz="457200">
              <a:defRPr sz="1500">
                <a:solidFill>
                  <a:srgbClr val="FFFFFF"/>
                </a:solidFill>
                <a:uFill>
                  <a:solidFill>
                    <a:srgbClr val="000000"/>
                  </a:solidFill>
                </a:uFill>
              </a:defRPr>
            </a:pPr>
            <a:endParaRPr dirty="0"/>
          </a:p>
          <a:p>
            <a:pPr defTabSz="457200">
              <a:defRPr sz="1500">
                <a:solidFill>
                  <a:srgbClr val="FFFFFF"/>
                </a:solidFill>
                <a:uFill>
                  <a:solidFill>
                    <a:srgbClr val="000000"/>
                  </a:solidFill>
                </a:uFill>
              </a:defRPr>
            </a:pPr>
            <a:r>
              <a:rPr dirty="0"/>
              <a:t>As a climate ambassadors, young people like Thompson learn about their environment and effects of climate change. They also learn about how to work with their community and government leaders to call on them to take climate change seriously. </a:t>
            </a:r>
          </a:p>
          <a:p>
            <a:pPr defTabSz="457200">
              <a:defRPr sz="1500">
                <a:solidFill>
                  <a:srgbClr val="FFFFFF"/>
                </a:solidFill>
                <a:uFill>
                  <a:solidFill>
                    <a:srgbClr val="000000"/>
                  </a:solidFill>
                </a:uFill>
              </a:defRPr>
            </a:pPr>
            <a:endParaRPr dirty="0"/>
          </a:p>
          <a:p>
            <a:pPr defTabSz="457200">
              <a:defRPr sz="1500">
                <a:solidFill>
                  <a:srgbClr val="FFFFFF"/>
                </a:solidFill>
                <a:uFill>
                  <a:solidFill>
                    <a:srgbClr val="000000"/>
                  </a:solidFill>
                </a:uFill>
              </a:defRPr>
            </a:pPr>
            <a:r>
              <a:rPr dirty="0"/>
              <a:t>Climate ambassadors like Thompson work on many creative and innovative projects. They know their voices as young people matter and they use them to help spread awareness about climate change, </a:t>
            </a:r>
            <a:r>
              <a:rPr lang="en-GB" dirty="0"/>
              <a:t/>
            </a:r>
            <a:br>
              <a:rPr lang="en-GB" dirty="0"/>
            </a:br>
            <a:r>
              <a:rPr dirty="0"/>
              <a:t>as well as to create innovative climate solutions. </a:t>
            </a:r>
          </a:p>
          <a:p>
            <a:pPr defTabSz="457200">
              <a:defRPr sz="1500">
                <a:solidFill>
                  <a:srgbClr val="FFFFFF"/>
                </a:solidFill>
                <a:uFill>
                  <a:solidFill>
                    <a:srgbClr val="000000"/>
                  </a:solidFill>
                </a:uFill>
              </a:defRPr>
            </a:pPr>
            <a:endParaRPr dirty="0"/>
          </a:p>
          <a:p>
            <a:pPr defTabSz="457200">
              <a:defRPr sz="1500" b="1">
                <a:solidFill>
                  <a:srgbClr val="FFFFFF"/>
                </a:solidFill>
                <a:uFill>
                  <a:solidFill>
                    <a:srgbClr val="000000"/>
                  </a:solidFill>
                </a:uFill>
              </a:defRPr>
            </a:pPr>
            <a:r>
              <a:rPr dirty="0"/>
              <a:t>“As a result of being a climate ambassador I want to study Civil Engineering so that I can find eco-friendly solutions and ways of adapting to the effects of climate change,” </a:t>
            </a:r>
            <a:r>
              <a:rPr b="0" dirty="0"/>
              <a:t>says Thompson.</a:t>
            </a:r>
          </a:p>
        </p:txBody>
      </p:sp>
      <p:sp>
        <p:nvSpPr>
          <p:cNvPr id="81" name="Do you know your rights?"/>
          <p:cNvSpPr txBox="1"/>
          <p:nvPr/>
        </p:nvSpPr>
        <p:spPr>
          <a:xfrm>
            <a:off x="237881" y="94116"/>
            <a:ext cx="8347319" cy="5587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4300" tIns="114300" rIns="114300" bIns="114300">
            <a:spAutoFit/>
          </a:bodyPr>
          <a:lstStyle/>
          <a:p>
            <a:pPr lvl="1">
              <a:lnSpc>
                <a:spcPct val="110000"/>
              </a:lnSpc>
              <a:defRPr sz="2100" b="1" cap="all" spc="157">
                <a:solidFill>
                  <a:srgbClr val="FDFDFD"/>
                </a:solidFill>
              </a:defRPr>
            </a:pPr>
            <a:r>
              <a:rPr dirty="0"/>
              <a:t>PART 2: Meet </a:t>
            </a:r>
            <a:r>
              <a:rPr dirty="0" err="1"/>
              <a:t>Unicef</a:t>
            </a:r>
            <a:r>
              <a:rPr dirty="0"/>
              <a:t> Youth Climate Advocates</a:t>
            </a:r>
          </a:p>
        </p:txBody>
      </p:sp>
      <p:sp>
        <p:nvSpPr>
          <p:cNvPr id="83" name="© Unicef/Ayene"/>
          <p:cNvSpPr txBox="1"/>
          <p:nvPr/>
        </p:nvSpPr>
        <p:spPr>
          <a:xfrm>
            <a:off x="288383" y="6455616"/>
            <a:ext cx="5488842"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107916"/>
              </a:lnSpc>
              <a:spcBef>
                <a:spcPts val="800"/>
              </a:spcBef>
              <a:defRPr sz="1000">
                <a:solidFill>
                  <a:srgbClr val="535353"/>
                </a:solidFill>
                <a:uFill>
                  <a:solidFill>
                    <a:srgbClr val="000000"/>
                  </a:solidFill>
                </a:uFill>
              </a:defRPr>
            </a:lvl1pPr>
          </a:lstStyle>
          <a:p>
            <a:r>
              <a:rPr dirty="0"/>
              <a:t>Climate ambassador Thompson Manda from Zambia. © </a:t>
            </a:r>
            <a:r>
              <a:rPr dirty="0" err="1"/>
              <a:t>Unicef</a:t>
            </a:r>
            <a:r>
              <a:rPr dirty="0"/>
              <a:t>/Maseko</a:t>
            </a:r>
          </a:p>
        </p:txBody>
      </p:sp>
      <p:pic>
        <p:nvPicPr>
          <p:cNvPr id="14" name="Picture 13" descr="A picture containing drawing&#10;&#10;Description automatically generated">
            <a:extLst>
              <a:ext uri="{FF2B5EF4-FFF2-40B4-BE49-F238E27FC236}">
                <a16:creationId xmlns:a16="http://schemas.microsoft.com/office/drawing/2014/main" id="{93B2D292-9A63-D343-879A-AE2C793B7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938" y="6065638"/>
            <a:ext cx="4691062" cy="792362"/>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 Unicef/McIlwaine"/>
          <p:cNvSpPr txBox="1"/>
          <p:nvPr/>
        </p:nvSpPr>
        <p:spPr>
          <a:xfrm>
            <a:off x="2134114" y="6615303"/>
            <a:ext cx="4571320" cy="2146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457200">
              <a:lnSpc>
                <a:spcPct val="107916"/>
              </a:lnSpc>
              <a:spcBef>
                <a:spcPts val="800"/>
              </a:spcBef>
              <a:defRPr sz="900">
                <a:solidFill>
                  <a:srgbClr val="FFFFFF"/>
                </a:solidFill>
                <a:uFill>
                  <a:solidFill>
                    <a:srgbClr val="000000"/>
                  </a:solidFill>
                </a:uFill>
              </a:defRPr>
            </a:lvl1pPr>
          </a:lstStyle>
          <a:p>
            <a:r>
              <a:t>© Unicef/McIlwaine</a:t>
            </a:r>
          </a:p>
        </p:txBody>
      </p:sp>
      <p:sp>
        <p:nvSpPr>
          <p:cNvPr id="86" name="Do you know your rights?"/>
          <p:cNvSpPr txBox="1"/>
          <p:nvPr/>
        </p:nvSpPr>
        <p:spPr>
          <a:xfrm>
            <a:off x="259611" y="251855"/>
            <a:ext cx="5547468" cy="859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p>
            <a:pPr lvl="1">
              <a:lnSpc>
                <a:spcPct val="110000"/>
              </a:lnSpc>
              <a:defRPr sz="2100" b="1" cap="all" spc="157">
                <a:solidFill>
                  <a:srgbClr val="00AEEF"/>
                </a:solidFill>
              </a:defRPr>
            </a:pPr>
            <a:r>
              <a:t>Youth Advocate Profile #2 — Dante FROM CHILE</a:t>
            </a:r>
          </a:p>
        </p:txBody>
      </p:sp>
      <p:sp>
        <p:nvSpPr>
          <p:cNvPr id="87" name="Rectangle"/>
          <p:cNvSpPr/>
          <p:nvPr/>
        </p:nvSpPr>
        <p:spPr>
          <a:xfrm>
            <a:off x="5825403" y="0"/>
            <a:ext cx="6366598" cy="6858000"/>
          </a:xfrm>
          <a:prstGeom prst="rect">
            <a:avLst/>
          </a:prstGeom>
          <a:solidFill>
            <a:srgbClr val="00AEEF"/>
          </a:solidFill>
          <a:ln w="12700">
            <a:miter lim="400000"/>
          </a:ln>
        </p:spPr>
        <p:txBody>
          <a:bodyPr lIns="45718" tIns="45718" rIns="45718" bIns="45718" anchor="ctr"/>
          <a:lstStyle/>
          <a:p>
            <a:endParaRPr/>
          </a:p>
        </p:txBody>
      </p:sp>
      <p:sp>
        <p:nvSpPr>
          <p:cNvPr id="88" name="Dante Vergara is an 11-year-old boy from the South American country of Chile. He has always loved nature since he was very young. In 2014 Dante decided to share this love for nature by starting a YouTube channel called Bichologia (bug-ology) following th"/>
          <p:cNvSpPr txBox="1"/>
          <p:nvPr/>
        </p:nvSpPr>
        <p:spPr>
          <a:xfrm>
            <a:off x="8338177" y="1252587"/>
            <a:ext cx="3487940" cy="44032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defRPr sz="1500">
                <a:solidFill>
                  <a:srgbClr val="FFFFFF"/>
                </a:solidFill>
                <a:uFill>
                  <a:solidFill>
                    <a:srgbClr val="000000"/>
                  </a:solidFill>
                </a:uFill>
              </a:defRPr>
            </a:pPr>
            <a:r>
              <a:rPr dirty="0"/>
              <a:t>Dante Vergara is an 11-year-old boy from the South American country of Chile. He has always loved nature since he was very young. In 2014 Dante decided to share this love for nature by starting a YouTube channel called </a:t>
            </a:r>
            <a:r>
              <a:rPr dirty="0" err="1"/>
              <a:t>Bichologia</a:t>
            </a:r>
            <a:r>
              <a:rPr dirty="0"/>
              <a:t> (bug-ology) following the motto, “In order to care for nature we must know and learn about it”. Dante’s YouTube channel features his findings from hikes in the Andes Mountains and national parks of Chile and has grown to have millions of viewers.</a:t>
            </a:r>
          </a:p>
          <a:p>
            <a:pPr defTabSz="457200">
              <a:defRPr sz="1500">
                <a:solidFill>
                  <a:srgbClr val="FFFFFF"/>
                </a:solidFill>
                <a:uFill>
                  <a:solidFill>
                    <a:srgbClr val="000000"/>
                  </a:solidFill>
                </a:uFill>
              </a:defRPr>
            </a:pPr>
            <a:endParaRPr dirty="0"/>
          </a:p>
          <a:p>
            <a:pPr defTabSz="457200">
              <a:defRPr sz="1500">
                <a:solidFill>
                  <a:srgbClr val="FFFFFF"/>
                </a:solidFill>
                <a:uFill>
                  <a:solidFill>
                    <a:srgbClr val="000000"/>
                  </a:solidFill>
                </a:uFill>
              </a:defRPr>
            </a:pPr>
            <a:r>
              <a:rPr dirty="0"/>
              <a:t>Dante uses his channel not only to share his love for nature, but also to raise awareness among other children about the importance of protecting biodiversity and the direct threat that climate change poses to their habitats. </a:t>
            </a:r>
          </a:p>
        </p:txBody>
      </p:sp>
      <p:pic>
        <p:nvPicPr>
          <p:cNvPr id="90" name="Dante.png" descr="Dante.png"/>
          <p:cNvPicPr>
            <a:picLocks noChangeAspect="1"/>
          </p:cNvPicPr>
          <p:nvPr/>
        </p:nvPicPr>
        <p:blipFill>
          <a:blip r:embed="rId2"/>
          <a:srcRect l="1364" t="2413"/>
          <a:stretch>
            <a:fillRect/>
          </a:stretch>
        </p:blipFill>
        <p:spPr>
          <a:xfrm>
            <a:off x="434276" y="1307618"/>
            <a:ext cx="7644304" cy="4242903"/>
          </a:xfrm>
          <a:prstGeom prst="rect">
            <a:avLst/>
          </a:prstGeom>
          <a:ln w="12700">
            <a:miter lim="400000"/>
          </a:ln>
        </p:spPr>
      </p:pic>
      <p:pic>
        <p:nvPicPr>
          <p:cNvPr id="91" name="Image" descr="Image"/>
          <p:cNvPicPr>
            <a:picLocks noChangeAspect="1"/>
          </p:cNvPicPr>
          <p:nvPr/>
        </p:nvPicPr>
        <p:blipFill>
          <a:blip r:embed="rId3"/>
          <a:stretch>
            <a:fillRect/>
          </a:stretch>
        </p:blipFill>
        <p:spPr>
          <a:xfrm>
            <a:off x="6210532" y="4507321"/>
            <a:ext cx="1806622" cy="950292"/>
          </a:xfrm>
          <a:prstGeom prst="rect">
            <a:avLst/>
          </a:prstGeom>
          <a:ln w="12700">
            <a:miter lim="400000"/>
          </a:ln>
        </p:spPr>
      </p:pic>
      <p:sp>
        <p:nvSpPr>
          <p:cNvPr id="92" name="© Unicef/Ayene"/>
          <p:cNvSpPr txBox="1"/>
          <p:nvPr/>
        </p:nvSpPr>
        <p:spPr>
          <a:xfrm>
            <a:off x="423844" y="5597531"/>
            <a:ext cx="4571324"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107916"/>
              </a:lnSpc>
              <a:spcBef>
                <a:spcPts val="800"/>
              </a:spcBef>
              <a:defRPr sz="1000">
                <a:solidFill>
                  <a:srgbClr val="535353"/>
                </a:solidFill>
                <a:uFill>
                  <a:solidFill>
                    <a:srgbClr val="000000"/>
                  </a:solidFill>
                </a:uFill>
              </a:defRPr>
            </a:lvl1pPr>
          </a:lstStyle>
          <a:p>
            <a:r>
              <a:rPr dirty="0"/>
              <a:t>Source: YouTube/UNICEF Chile</a:t>
            </a:r>
          </a:p>
        </p:txBody>
      </p:sp>
      <p:pic>
        <p:nvPicPr>
          <p:cNvPr id="11" name="Picture 10" descr="A picture containing drawing&#10;&#10;Description automatically generated">
            <a:extLst>
              <a:ext uri="{FF2B5EF4-FFF2-40B4-BE49-F238E27FC236}">
                <a16:creationId xmlns:a16="http://schemas.microsoft.com/office/drawing/2014/main" id="{7FC52F8E-F767-E745-AC11-580624884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0938" y="6065638"/>
            <a:ext cx="4691062" cy="79236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UN0347642.jpg" descr="UN0347642.jpg"/>
          <p:cNvPicPr>
            <a:picLocks noChangeAspect="1"/>
          </p:cNvPicPr>
          <p:nvPr/>
        </p:nvPicPr>
        <p:blipFill>
          <a:blip r:embed="rId2"/>
          <a:stretch>
            <a:fillRect/>
          </a:stretch>
        </p:blipFill>
        <p:spPr>
          <a:xfrm>
            <a:off x="-1854275" y="-37509"/>
            <a:ext cx="10419878" cy="6933018"/>
          </a:xfrm>
          <a:prstGeom prst="rect">
            <a:avLst/>
          </a:prstGeom>
          <a:ln w="12700">
            <a:miter lim="400000"/>
          </a:ln>
        </p:spPr>
      </p:pic>
      <p:sp>
        <p:nvSpPr>
          <p:cNvPr id="95" name="© Unicef/McIlwaine"/>
          <p:cNvSpPr txBox="1"/>
          <p:nvPr/>
        </p:nvSpPr>
        <p:spPr>
          <a:xfrm>
            <a:off x="486730" y="6564503"/>
            <a:ext cx="6480416"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457200">
              <a:lnSpc>
                <a:spcPct val="107916"/>
              </a:lnSpc>
              <a:spcBef>
                <a:spcPts val="800"/>
              </a:spcBef>
              <a:defRPr sz="1000">
                <a:solidFill>
                  <a:srgbClr val="FFFFFF"/>
                </a:solidFill>
                <a:uFill>
                  <a:solidFill>
                    <a:srgbClr val="000000"/>
                  </a:solidFill>
                </a:uFill>
              </a:defRPr>
            </a:lvl1pPr>
          </a:lstStyle>
          <a:p>
            <a:r>
              <a:rPr dirty="0"/>
              <a:t>Dante, 11, addresses a global summit at United Nations Headquarters in New York. © </a:t>
            </a:r>
            <a:r>
              <a:rPr dirty="0" err="1"/>
              <a:t>Unicef</a:t>
            </a:r>
            <a:r>
              <a:rPr dirty="0"/>
              <a:t>/McIlwaine</a:t>
            </a:r>
          </a:p>
        </p:txBody>
      </p:sp>
      <p:sp>
        <p:nvSpPr>
          <p:cNvPr id="96" name="Rectangle"/>
          <p:cNvSpPr/>
          <p:nvPr/>
        </p:nvSpPr>
        <p:spPr>
          <a:xfrm>
            <a:off x="7086600" y="-37509"/>
            <a:ext cx="5202217" cy="6933018"/>
          </a:xfrm>
          <a:prstGeom prst="rect">
            <a:avLst/>
          </a:prstGeom>
          <a:solidFill>
            <a:srgbClr val="00AEEF"/>
          </a:solidFill>
          <a:ln w="12700">
            <a:miter lim="400000"/>
          </a:ln>
        </p:spPr>
        <p:txBody>
          <a:bodyPr lIns="45718" tIns="45718" rIns="45718" bIns="45718" anchor="ctr"/>
          <a:lstStyle/>
          <a:p>
            <a:endParaRPr/>
          </a:p>
        </p:txBody>
      </p:sp>
      <p:sp>
        <p:nvSpPr>
          <p:cNvPr id="98" name="Dante Vergara is an 11-year-old boy from the South American country of Chile. He has always loved nature since he was very young. In 2014 Dante decided to share this love for nature by starting a YouTube channel called Bichologia (bug-ology) following th"/>
          <p:cNvSpPr txBox="1"/>
          <p:nvPr/>
        </p:nvSpPr>
        <p:spPr>
          <a:xfrm>
            <a:off x="7500938" y="917431"/>
            <a:ext cx="4254584" cy="4524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457200">
              <a:defRPr>
                <a:solidFill>
                  <a:srgbClr val="FFFFFF"/>
                </a:solidFill>
                <a:uFill>
                  <a:solidFill>
                    <a:srgbClr val="000000"/>
                  </a:solidFill>
                </a:uFill>
              </a:defRPr>
            </a:pPr>
            <a:r>
              <a:rPr dirty="0"/>
              <a:t>In addition to his own YouTube channel, Dante also uses his voice to ensure many other children have access to education about the environment by sharing his conservation messages in news outlets and through other educational environments.</a:t>
            </a:r>
          </a:p>
          <a:p>
            <a:pPr defTabSz="457200">
              <a:defRPr>
                <a:solidFill>
                  <a:srgbClr val="FFFFFF"/>
                </a:solidFill>
                <a:uFill>
                  <a:solidFill>
                    <a:srgbClr val="000000"/>
                  </a:solidFill>
                </a:uFill>
              </a:defRPr>
            </a:pPr>
            <a:endParaRPr dirty="0"/>
          </a:p>
          <a:p>
            <a:pPr defTabSz="457200">
              <a:defRPr>
                <a:solidFill>
                  <a:srgbClr val="FFFFFF"/>
                </a:solidFill>
                <a:uFill>
                  <a:solidFill>
                    <a:srgbClr val="000000"/>
                  </a:solidFill>
                </a:uFill>
              </a:defRPr>
            </a:pPr>
            <a:r>
              <a:rPr dirty="0"/>
              <a:t>One very important place that Dante got to share his message was at a global summit at the United Nations Headquarters in New York – joining children and young people from all over the word to demand action to protect and promote child rights, including the right to education, so no child is left behind.</a:t>
            </a:r>
          </a:p>
        </p:txBody>
      </p:sp>
      <p:pic>
        <p:nvPicPr>
          <p:cNvPr id="8" name="Picture 7" descr="A picture containing drawing&#10;&#10;Description automatically generated">
            <a:extLst>
              <a:ext uri="{FF2B5EF4-FFF2-40B4-BE49-F238E27FC236}">
                <a16:creationId xmlns:a16="http://schemas.microsoft.com/office/drawing/2014/main" id="{7EB7A3C8-AF37-DD4B-B81B-08D2D8631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938" y="6065638"/>
            <a:ext cx="4691062" cy="79236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388E5DAB-F270-874F-A523-68975F6698BB}"/>
              </a:ext>
            </a:extLst>
          </p:cNvPr>
          <p:cNvSpPr/>
          <p:nvPr/>
        </p:nvSpPr>
        <p:spPr>
          <a:xfrm>
            <a:off x="5825403" y="0"/>
            <a:ext cx="6366598" cy="6858000"/>
          </a:xfrm>
          <a:prstGeom prst="rect">
            <a:avLst/>
          </a:prstGeom>
          <a:solidFill>
            <a:srgbClr val="00AEEF"/>
          </a:solidFill>
          <a:ln w="12700">
            <a:miter lim="400000"/>
          </a:ln>
        </p:spPr>
        <p:txBody>
          <a:bodyPr lIns="45718" tIns="45718" rIns="45718" bIns="45718" anchor="ctr"/>
          <a:lstStyle/>
          <a:p>
            <a:endParaRPr/>
          </a:p>
        </p:txBody>
      </p:sp>
      <p:pic>
        <p:nvPicPr>
          <p:cNvPr id="101" name="UN0216407.jpg" descr="UN0216407.jpg"/>
          <p:cNvPicPr>
            <a:picLocks noChangeAspect="1"/>
          </p:cNvPicPr>
          <p:nvPr/>
        </p:nvPicPr>
        <p:blipFill rotWithShape="1">
          <a:blip r:embed="rId2"/>
          <a:srcRect l="8894" t="14744" r="1144" b="6456"/>
          <a:stretch/>
        </p:blipFill>
        <p:spPr>
          <a:xfrm>
            <a:off x="418948" y="1323490"/>
            <a:ext cx="7505852" cy="4383043"/>
          </a:xfrm>
          <a:prstGeom prst="rect">
            <a:avLst/>
          </a:prstGeom>
          <a:ln w="12700">
            <a:miter lim="400000"/>
          </a:ln>
        </p:spPr>
      </p:pic>
      <p:sp>
        <p:nvSpPr>
          <p:cNvPr id="102" name="© Unicef/Herwig"/>
          <p:cNvSpPr txBox="1"/>
          <p:nvPr/>
        </p:nvSpPr>
        <p:spPr>
          <a:xfrm>
            <a:off x="359574" y="5789036"/>
            <a:ext cx="5347542" cy="417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457200">
              <a:lnSpc>
                <a:spcPct val="110000"/>
              </a:lnSpc>
              <a:spcBef>
                <a:spcPts val="800"/>
              </a:spcBef>
              <a:defRPr sz="1000">
                <a:solidFill>
                  <a:srgbClr val="535353"/>
                </a:solidFill>
                <a:uFill>
                  <a:solidFill>
                    <a:srgbClr val="000000"/>
                  </a:solidFill>
                </a:uFill>
              </a:defRPr>
            </a:lvl1pPr>
          </a:lstStyle>
          <a:p>
            <a:r>
              <a:rPr dirty="0" err="1"/>
              <a:t>Siba</a:t>
            </a:r>
            <a:r>
              <a:rPr dirty="0"/>
              <a:t>, 18, on her way from the </a:t>
            </a:r>
            <a:r>
              <a:rPr dirty="0" err="1"/>
              <a:t>Za’atari</a:t>
            </a:r>
            <a:r>
              <a:rPr dirty="0"/>
              <a:t> Refugee Camp in Jordan to share innovative solutions to climate change. © </a:t>
            </a:r>
            <a:r>
              <a:rPr dirty="0" err="1"/>
              <a:t>Unicef</a:t>
            </a:r>
            <a:r>
              <a:rPr dirty="0"/>
              <a:t>/Herwig</a:t>
            </a:r>
          </a:p>
        </p:txBody>
      </p:sp>
      <p:sp>
        <p:nvSpPr>
          <p:cNvPr id="103" name="Eighteen-year-old Siba is one of the more than 20,000 children and youth living in the Za’atari Refugee Camp in Jordan. While the children here are primarily refugees as a result of the conflict in Syria, rather than climate migration, they know what it "/>
          <p:cNvSpPr txBox="1"/>
          <p:nvPr/>
        </p:nvSpPr>
        <p:spPr>
          <a:xfrm>
            <a:off x="8173777" y="1323490"/>
            <a:ext cx="3457886" cy="4199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defRPr sz="1600">
                <a:solidFill>
                  <a:srgbClr val="FFFFFF"/>
                </a:solidFill>
                <a:uFill>
                  <a:solidFill>
                    <a:srgbClr val="000000"/>
                  </a:solidFill>
                </a:uFill>
              </a:defRPr>
            </a:pPr>
            <a:r>
              <a:rPr dirty="0"/>
              <a:t>Eighteen-year-old </a:t>
            </a:r>
            <a:r>
              <a:rPr dirty="0" err="1"/>
              <a:t>Siba</a:t>
            </a:r>
            <a:r>
              <a:rPr dirty="0"/>
              <a:t> is one of the more than 20,000 children and youth living in the </a:t>
            </a:r>
            <a:r>
              <a:rPr dirty="0" err="1"/>
              <a:t>Za’atari</a:t>
            </a:r>
            <a:r>
              <a:rPr dirty="0"/>
              <a:t> Refugee Camp in Jordan. While the children here are primarily refugees as a result of the conflict in Syria, rather than climate migration, they know what it is like to live in very difficult circumstances. They are taking action to create solutions through a social innovation lab </a:t>
            </a:r>
            <a:r>
              <a:rPr dirty="0" err="1"/>
              <a:t>programme</a:t>
            </a:r>
            <a:r>
              <a:rPr dirty="0"/>
              <a:t>.</a:t>
            </a:r>
          </a:p>
          <a:p>
            <a:pPr defTabSz="457200">
              <a:defRPr sz="1600">
                <a:solidFill>
                  <a:srgbClr val="FFFFFF"/>
                </a:solidFill>
                <a:uFill>
                  <a:solidFill>
                    <a:srgbClr val="000000"/>
                  </a:solidFill>
                </a:uFill>
              </a:defRPr>
            </a:pPr>
            <a:endParaRPr dirty="0"/>
          </a:p>
          <a:p>
            <a:pPr defTabSz="457200">
              <a:defRPr sz="1600">
                <a:solidFill>
                  <a:srgbClr val="FFFFFF"/>
                </a:solidFill>
                <a:uFill>
                  <a:solidFill>
                    <a:srgbClr val="000000"/>
                  </a:solidFill>
                </a:uFill>
              </a:defRPr>
            </a:pPr>
            <a:r>
              <a:rPr dirty="0"/>
              <a:t>In 2018, </a:t>
            </a:r>
            <a:r>
              <a:rPr dirty="0" err="1"/>
              <a:t>Siba</a:t>
            </a:r>
            <a:r>
              <a:rPr dirty="0"/>
              <a:t> and more than 100 young people from the camp came together to participate in a startup event. These young people came to learn new skills in order to help create a better future.</a:t>
            </a:r>
          </a:p>
        </p:txBody>
      </p:sp>
      <p:sp>
        <p:nvSpPr>
          <p:cNvPr id="104" name="Do you know your rights?"/>
          <p:cNvSpPr txBox="1"/>
          <p:nvPr/>
        </p:nvSpPr>
        <p:spPr>
          <a:xfrm>
            <a:off x="259611" y="251855"/>
            <a:ext cx="5547468" cy="859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p>
            <a:pPr lvl="1">
              <a:lnSpc>
                <a:spcPct val="110000"/>
              </a:lnSpc>
              <a:defRPr sz="2100" b="1" cap="all" spc="157">
                <a:solidFill>
                  <a:srgbClr val="00AEEF"/>
                </a:solidFill>
              </a:defRPr>
            </a:pPr>
            <a:r>
              <a:t>Youth Advocate Profile #3 — SIBA, Za’atari Refugee Camp</a:t>
            </a:r>
          </a:p>
        </p:txBody>
      </p:sp>
      <p:pic>
        <p:nvPicPr>
          <p:cNvPr id="10" name="Picture 9" descr="A picture containing drawing&#10;&#10;Description automatically generated">
            <a:extLst>
              <a:ext uri="{FF2B5EF4-FFF2-40B4-BE49-F238E27FC236}">
                <a16:creationId xmlns:a16="http://schemas.microsoft.com/office/drawing/2014/main" id="{55F4FEC0-D1FB-F04A-80EF-FA09098627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938" y="6065638"/>
            <a:ext cx="4691062" cy="792362"/>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07" name="Rectangle"/>
          <p:cNvSpPr/>
          <p:nvPr/>
        </p:nvSpPr>
        <p:spPr>
          <a:xfrm>
            <a:off x="6858088" y="0"/>
            <a:ext cx="5333912" cy="6858000"/>
          </a:xfrm>
          <a:prstGeom prst="rect">
            <a:avLst/>
          </a:prstGeom>
          <a:solidFill>
            <a:srgbClr val="00AEEF"/>
          </a:solidFill>
          <a:ln w="12700">
            <a:miter lim="400000"/>
          </a:ln>
        </p:spPr>
        <p:txBody>
          <a:bodyPr lIns="45718" tIns="45718" rIns="45718" bIns="45718" anchor="ctr"/>
          <a:lstStyle/>
          <a:p>
            <a:endParaRPr/>
          </a:p>
        </p:txBody>
      </p:sp>
      <p:pic>
        <p:nvPicPr>
          <p:cNvPr id="109" name="UN0216399.jpg" descr="UN0216399.jpg"/>
          <p:cNvPicPr>
            <a:picLocks noChangeAspect="1"/>
          </p:cNvPicPr>
          <p:nvPr/>
        </p:nvPicPr>
        <p:blipFill>
          <a:blip r:embed="rId2"/>
          <a:srcRect l="952" t="14821" r="14250" b="3442"/>
          <a:stretch>
            <a:fillRect/>
          </a:stretch>
        </p:blipFill>
        <p:spPr>
          <a:xfrm>
            <a:off x="413258" y="974085"/>
            <a:ext cx="7400281" cy="4755171"/>
          </a:xfrm>
          <a:prstGeom prst="rect">
            <a:avLst/>
          </a:prstGeom>
          <a:ln w="12700">
            <a:miter lim="400000"/>
          </a:ln>
        </p:spPr>
      </p:pic>
      <p:sp>
        <p:nvSpPr>
          <p:cNvPr id="110" name="Eighteen-year-old Siba is one of the more than 20,000 children and youth living in the Za’atari Refugee Camp in Jordan. While the children here are primarily refugees as a result of the conflict in Syria, rather than climate migration, they know what it "/>
          <p:cNvSpPr txBox="1"/>
          <p:nvPr/>
        </p:nvSpPr>
        <p:spPr>
          <a:xfrm>
            <a:off x="8050295" y="997762"/>
            <a:ext cx="3864492" cy="4708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457200">
              <a:defRPr sz="1500">
                <a:solidFill>
                  <a:srgbClr val="FFFFFF"/>
                </a:solidFill>
                <a:uFill>
                  <a:solidFill>
                    <a:srgbClr val="000000"/>
                  </a:solidFill>
                </a:uFill>
              </a:defRPr>
            </a:pPr>
            <a:r>
              <a:rPr dirty="0"/>
              <a:t>The young people take lessons in topics like robotics, creative visioning, fashion design and artificial intelligence, then come together to identify problems that they face in their community and design and create prototypes of inventions or </a:t>
            </a:r>
            <a:r>
              <a:rPr dirty="0" err="1"/>
              <a:t>programmes</a:t>
            </a:r>
            <a:r>
              <a:rPr dirty="0"/>
              <a:t> that address the problems.</a:t>
            </a:r>
          </a:p>
          <a:p>
            <a:pPr defTabSz="457200">
              <a:defRPr sz="1500">
                <a:solidFill>
                  <a:srgbClr val="FFFFFF"/>
                </a:solidFill>
                <a:uFill>
                  <a:solidFill>
                    <a:srgbClr val="000000"/>
                  </a:solidFill>
                </a:uFill>
              </a:defRPr>
            </a:pPr>
            <a:endParaRPr dirty="0"/>
          </a:p>
          <a:p>
            <a:pPr defTabSz="457200">
              <a:defRPr sz="1500">
                <a:solidFill>
                  <a:srgbClr val="FFFFFF"/>
                </a:solidFill>
                <a:uFill>
                  <a:solidFill>
                    <a:srgbClr val="000000"/>
                  </a:solidFill>
                </a:uFill>
              </a:defRPr>
            </a:pPr>
            <a:r>
              <a:rPr dirty="0"/>
              <a:t>Some of the innovations created to date include solar-powered phone chargers, water distilleries, reading lamps made from recycled materials, a gas-powered oven and a medicine cooler made of recycled materials.</a:t>
            </a:r>
          </a:p>
          <a:p>
            <a:pPr defTabSz="457200">
              <a:defRPr sz="1500">
                <a:solidFill>
                  <a:srgbClr val="FFFFFF"/>
                </a:solidFill>
                <a:uFill>
                  <a:solidFill>
                    <a:srgbClr val="000000"/>
                  </a:solidFill>
                </a:uFill>
              </a:defRPr>
            </a:pPr>
            <a:endParaRPr dirty="0"/>
          </a:p>
          <a:p>
            <a:pPr defTabSz="457200">
              <a:defRPr sz="1500">
                <a:solidFill>
                  <a:srgbClr val="FFFFFF"/>
                </a:solidFill>
                <a:uFill>
                  <a:solidFill>
                    <a:srgbClr val="000000"/>
                  </a:solidFill>
                </a:uFill>
              </a:defRPr>
            </a:pPr>
            <a:r>
              <a:rPr dirty="0"/>
              <a:t>Not only is education a right for children, it is one of the most valuable tools that children have to gain the tools they need to fight climate change for the long term and build a better future.</a:t>
            </a:r>
          </a:p>
        </p:txBody>
      </p:sp>
      <p:sp>
        <p:nvSpPr>
          <p:cNvPr id="111" name="© Unicef/Herwig"/>
          <p:cNvSpPr txBox="1"/>
          <p:nvPr/>
        </p:nvSpPr>
        <p:spPr>
          <a:xfrm>
            <a:off x="353171" y="5785158"/>
            <a:ext cx="6268162" cy="393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120000"/>
              </a:lnSpc>
              <a:spcBef>
                <a:spcPts val="800"/>
              </a:spcBef>
              <a:defRPr sz="1000">
                <a:solidFill>
                  <a:srgbClr val="535353"/>
                </a:solidFill>
                <a:uFill>
                  <a:solidFill>
                    <a:srgbClr val="000000"/>
                  </a:solidFill>
                </a:uFill>
              </a:defRPr>
            </a:lvl1pPr>
          </a:lstStyle>
          <a:p>
            <a:r>
              <a:t>Siba, 18 years, talks to Abrar, 25 years, in Teenah, the social enterprise employing Syrian and Jordanian women hosted in the Fab Lab. © Unicef/Herwig</a:t>
            </a:r>
          </a:p>
        </p:txBody>
      </p:sp>
      <p:pic>
        <p:nvPicPr>
          <p:cNvPr id="7" name="Picture 6" descr="A picture containing drawing&#10;&#10;Description automatically generated">
            <a:extLst>
              <a:ext uri="{FF2B5EF4-FFF2-40B4-BE49-F238E27FC236}">
                <a16:creationId xmlns:a16="http://schemas.microsoft.com/office/drawing/2014/main" id="{779A48FD-7255-2642-9B7D-AF2912FA4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938" y="6065638"/>
            <a:ext cx="4691062" cy="792362"/>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UNI207025.jpg" descr="UNI207025.jpg"/>
          <p:cNvPicPr>
            <a:picLocks noChangeAspect="1"/>
          </p:cNvPicPr>
          <p:nvPr/>
        </p:nvPicPr>
        <p:blipFill rotWithShape="1">
          <a:blip r:embed="rId3"/>
          <a:srcRect t="7887" b="7185"/>
          <a:stretch/>
        </p:blipFill>
        <p:spPr>
          <a:xfrm>
            <a:off x="-11105" y="-1"/>
            <a:ext cx="12214212" cy="6915171"/>
          </a:xfrm>
          <a:prstGeom prst="rect">
            <a:avLst/>
          </a:prstGeom>
          <a:ln w="12700">
            <a:miter lim="400000"/>
          </a:ln>
        </p:spPr>
      </p:pic>
      <p:sp>
        <p:nvSpPr>
          <p:cNvPr id="114" name="©Unicef/Dawe"/>
          <p:cNvSpPr txBox="1"/>
          <p:nvPr/>
        </p:nvSpPr>
        <p:spPr>
          <a:xfrm>
            <a:off x="5063683" y="6564406"/>
            <a:ext cx="7040817"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000"/>
            </a:lvl1pPr>
          </a:lstStyle>
          <a:p>
            <a:r>
              <a:t>Climate change activist Greta Thunberg speaks at a demonstration in New York. © Unicef/Chalasani</a:t>
            </a:r>
          </a:p>
        </p:txBody>
      </p:sp>
      <p:sp>
        <p:nvSpPr>
          <p:cNvPr id="116" name="Rectangle"/>
          <p:cNvSpPr/>
          <p:nvPr/>
        </p:nvSpPr>
        <p:spPr>
          <a:xfrm>
            <a:off x="-5535" y="5337400"/>
            <a:ext cx="7239018" cy="783489"/>
          </a:xfrm>
          <a:prstGeom prst="rect">
            <a:avLst/>
          </a:prstGeom>
          <a:solidFill>
            <a:srgbClr val="000000"/>
          </a:solidFill>
          <a:ln w="12700">
            <a:miter lim="400000"/>
          </a:ln>
        </p:spPr>
        <p:txBody>
          <a:bodyPr lIns="45718" tIns="45718" rIns="45718" bIns="45718" anchor="ctr"/>
          <a:lstStyle/>
          <a:p>
            <a:endParaRPr/>
          </a:p>
        </p:txBody>
      </p:sp>
      <p:sp>
        <p:nvSpPr>
          <p:cNvPr id="117" name="Part 1A: Climate Change Quiz"/>
          <p:cNvSpPr txBox="1"/>
          <p:nvPr/>
        </p:nvSpPr>
        <p:spPr>
          <a:xfrm>
            <a:off x="74116" y="5350100"/>
            <a:ext cx="7716154" cy="783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lvl1pPr indent="88900">
              <a:lnSpc>
                <a:spcPct val="90000"/>
              </a:lnSpc>
              <a:defRPr sz="4000" b="1" cap="all" spc="250">
                <a:solidFill>
                  <a:srgbClr val="FFFFFF"/>
                </a:solidFill>
              </a:defRPr>
            </a:lvl1pPr>
          </a:lstStyle>
          <a:p>
            <a:r>
              <a:t>Video and Discussion</a:t>
            </a:r>
          </a:p>
        </p:txBody>
      </p:sp>
      <p:grpSp>
        <p:nvGrpSpPr>
          <p:cNvPr id="120" name="Group"/>
          <p:cNvGrpSpPr/>
          <p:nvPr/>
        </p:nvGrpSpPr>
        <p:grpSpPr>
          <a:xfrm>
            <a:off x="-26794" y="4568166"/>
            <a:ext cx="3355288" cy="783481"/>
            <a:chOff x="0" y="0"/>
            <a:chExt cx="3355286" cy="783480"/>
          </a:xfrm>
        </p:grpSpPr>
        <p:sp>
          <p:nvSpPr>
            <p:cNvPr id="118" name="Rectangle"/>
            <p:cNvSpPr/>
            <p:nvPr/>
          </p:nvSpPr>
          <p:spPr>
            <a:xfrm>
              <a:off x="0" y="12296"/>
              <a:ext cx="2534454" cy="758892"/>
            </a:xfrm>
            <a:prstGeom prst="rect">
              <a:avLst/>
            </a:prstGeom>
            <a:solidFill>
              <a:srgbClr val="00AEEF"/>
            </a:solidFill>
            <a:ln w="12700" cap="flat">
              <a:noFill/>
              <a:miter lim="400000"/>
            </a:ln>
            <a:effectLst/>
          </p:spPr>
          <p:txBody>
            <a:bodyPr wrap="square" lIns="45718" tIns="45718" rIns="45718" bIns="45718" numCol="1" anchor="ctr">
              <a:noAutofit/>
            </a:bodyPr>
            <a:lstStyle/>
            <a:p>
              <a:endParaRPr/>
            </a:p>
          </p:txBody>
        </p:sp>
        <p:sp>
          <p:nvSpPr>
            <p:cNvPr id="119" name="ACTIVITY 1"/>
            <p:cNvSpPr txBox="1"/>
            <p:nvPr/>
          </p:nvSpPr>
          <p:spPr>
            <a:xfrm>
              <a:off x="106215" y="0"/>
              <a:ext cx="3249072" cy="7834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4300" tIns="114300" rIns="114300" bIns="114300" numCol="1" anchor="t">
              <a:spAutoFit/>
            </a:bodyPr>
            <a:lstStyle>
              <a:lvl1pPr indent="88900">
                <a:lnSpc>
                  <a:spcPct val="90000"/>
                </a:lnSpc>
                <a:defRPr sz="4000" b="1" cap="all" spc="250">
                  <a:solidFill>
                    <a:srgbClr val="FFFFFF"/>
                  </a:solidFill>
                </a:defRPr>
              </a:lvl1pPr>
            </a:lstStyle>
            <a:p>
              <a:r>
                <a:t>PART 3</a:t>
              </a:r>
            </a:p>
          </p:txBody>
        </p:sp>
      </p:grpSp>
      <p:pic>
        <p:nvPicPr>
          <p:cNvPr id="10" name="Picture 9" descr="A picture containing food&#10;&#10;Description automatically generated">
            <a:extLst>
              <a:ext uri="{FF2B5EF4-FFF2-40B4-BE49-F238E27FC236}">
                <a16:creationId xmlns:a16="http://schemas.microsoft.com/office/drawing/2014/main" id="{EC97F4B1-C85B-DA42-B508-87CBF8633E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921" y="0"/>
            <a:ext cx="2329988" cy="2041317"/>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125" name="To prompt thinking around the connection between the coronavirus pandemic and the climate crisis, share the Unicef HQ Q&amp;A Video for World Environment Day."/>
          <p:cNvSpPr txBox="1"/>
          <p:nvPr/>
        </p:nvSpPr>
        <p:spPr>
          <a:xfrm>
            <a:off x="2120283" y="2601283"/>
            <a:ext cx="7951431" cy="1655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2600">
                <a:solidFill>
                  <a:srgbClr val="FFFFFF"/>
                </a:solidFill>
              </a:defRPr>
            </a:pPr>
            <a:r>
              <a:t>To prompt thinking around the connection between the coronavirus pandemic and the climate crisis.</a:t>
            </a:r>
            <a:br/>
            <a:r>
              <a:t/>
            </a:r>
            <a:br/>
            <a:r>
              <a:t>Watch online </a:t>
            </a:r>
            <a:r>
              <a:rPr u="sng">
                <a:solidFill>
                  <a:srgbClr val="0000FF"/>
                </a:solidFill>
                <a:uFill>
                  <a:solidFill>
                    <a:srgbClr val="0000FF"/>
                  </a:solidFill>
                </a:uFill>
                <a:hlinkClick r:id="rId3"/>
              </a:rPr>
              <a:t>here</a:t>
            </a:r>
          </a:p>
        </p:txBody>
      </p:sp>
      <p:pic>
        <p:nvPicPr>
          <p:cNvPr id="4" name="Picture 3" descr="A picture containing drawing&#10;&#10;Description automatically generated">
            <a:extLst>
              <a:ext uri="{FF2B5EF4-FFF2-40B4-BE49-F238E27FC236}">
                <a16:creationId xmlns:a16="http://schemas.microsoft.com/office/drawing/2014/main" id="{12950FE9-A677-FA4A-ACC7-7402EC41C7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0938" y="6065638"/>
            <a:ext cx="4691062" cy="792362"/>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TotalTime>
  <Words>1489</Words>
  <Application>Microsoft Office PowerPoint</Application>
  <PresentationFormat>Widescreen</PresentationFormat>
  <Paragraphs>80</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Sammy</dc:creator>
  <cp:lastModifiedBy>Ms Sammy</cp:lastModifiedBy>
  <cp:revision>6</cp:revision>
  <dcterms:modified xsi:type="dcterms:W3CDTF">2020-12-09T08:26:31Z</dcterms:modified>
</cp:coreProperties>
</file>